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2" r:id="rId3"/>
    <p:sldMasterId id="2147483689" r:id="rId4"/>
  </p:sldMasterIdLst>
  <p:notesMasterIdLst>
    <p:notesMasterId r:id="rId46"/>
  </p:notesMasterIdLst>
  <p:sldIdLst>
    <p:sldId id="332" r:id="rId5"/>
    <p:sldId id="400" r:id="rId6"/>
    <p:sldId id="334" r:id="rId7"/>
    <p:sldId id="366" r:id="rId8"/>
    <p:sldId id="369" r:id="rId9"/>
    <p:sldId id="343" r:id="rId10"/>
    <p:sldId id="367" r:id="rId11"/>
    <p:sldId id="370" r:id="rId12"/>
    <p:sldId id="371" r:id="rId13"/>
    <p:sldId id="372" r:id="rId14"/>
    <p:sldId id="374" r:id="rId15"/>
    <p:sldId id="417" r:id="rId16"/>
    <p:sldId id="391" r:id="rId17"/>
    <p:sldId id="392" r:id="rId18"/>
    <p:sldId id="420" r:id="rId19"/>
    <p:sldId id="421" r:id="rId20"/>
    <p:sldId id="422" r:id="rId21"/>
    <p:sldId id="433" r:id="rId22"/>
    <p:sldId id="423" r:id="rId23"/>
    <p:sldId id="424" r:id="rId24"/>
    <p:sldId id="425" r:id="rId25"/>
    <p:sldId id="426" r:id="rId26"/>
    <p:sldId id="427" r:id="rId27"/>
    <p:sldId id="428" r:id="rId28"/>
    <p:sldId id="429" r:id="rId29"/>
    <p:sldId id="430" r:id="rId30"/>
    <p:sldId id="432" r:id="rId31"/>
    <p:sldId id="453" r:id="rId32"/>
    <p:sldId id="404" r:id="rId33"/>
    <p:sldId id="455" r:id="rId34"/>
    <p:sldId id="457" r:id="rId35"/>
    <p:sldId id="405" r:id="rId36"/>
    <p:sldId id="450" r:id="rId37"/>
    <p:sldId id="406" r:id="rId38"/>
    <p:sldId id="449" r:id="rId39"/>
    <p:sldId id="407" r:id="rId40"/>
    <p:sldId id="452" r:id="rId41"/>
    <p:sldId id="454" r:id="rId42"/>
    <p:sldId id="462" r:id="rId43"/>
    <p:sldId id="463" r:id="rId44"/>
    <p:sldId id="464"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2" autoAdjust="0"/>
    <p:restoredTop sz="94660"/>
  </p:normalViewPr>
  <p:slideViewPr>
    <p:cSldViewPr>
      <p:cViewPr varScale="1">
        <p:scale>
          <a:sx n="77" d="100"/>
          <a:sy n="77" d="100"/>
        </p:scale>
        <p:origin x="132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695F3C-0503-47FC-94B4-F2F26C0A40FC}" type="datetimeFigureOut">
              <a:rPr lang="en-US" smtClean="0"/>
              <a:pPr/>
              <a:t>8/18/2022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782A84-3478-4871-A34C-683ED3D39EA5}" type="slidenum">
              <a:rPr lang="en-US" smtClean="0"/>
              <a:pPr/>
              <a:t>‹#›</a:t>
            </a:fld>
            <a:endParaRPr lang="en-US"/>
          </a:p>
        </p:txBody>
      </p:sp>
    </p:spTree>
    <p:extLst>
      <p:ext uri="{BB962C8B-B14F-4D97-AF65-F5344CB8AC3E}">
        <p14:creationId xmlns:p14="http://schemas.microsoft.com/office/powerpoint/2010/main" val="2921518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5ce3445aa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5ce3445a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8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8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688433"/>
            <a:ext cx="8520600" cy="4403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97665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21" y="1380746"/>
            <a:ext cx="8229601" cy="4791453"/>
          </a:xfrm>
          <a:noFill/>
          <a:ln>
            <a:noFill/>
          </a:ln>
          <a:effectLst/>
        </p:spPr>
        <p:txBody>
          <a:bodyPr>
            <a:noAutofit/>
          </a:bodyPr>
          <a:lstStyle>
            <a:lvl1pPr algn="l" rtl="0" eaLnBrk="0" fontAlgn="base" hangingPunct="0">
              <a:lnSpc>
                <a:spcPct val="95000"/>
              </a:lnSpc>
              <a:spcBef>
                <a:spcPts val="905"/>
              </a:spcBef>
              <a:spcAft>
                <a:spcPct val="0"/>
              </a:spcAft>
              <a:defRPr lang="en-US" altLang="en-US" sz="1500" dirty="0" smtClean="0">
                <a:solidFill>
                  <a:schemeClr val="accent1"/>
                </a:solidFill>
                <a:latin typeface="Arial"/>
                <a:ea typeface="+mn-ea"/>
                <a:cs typeface="Arial"/>
              </a:defRPr>
            </a:lvl1pPr>
            <a:lvl2pPr marL="310427" indent="-155214" algn="l" rtl="0" eaLnBrk="0" fontAlgn="base" hangingPunct="0">
              <a:lnSpc>
                <a:spcPct val="95000"/>
              </a:lnSpc>
              <a:spcBef>
                <a:spcPts val="724"/>
              </a:spcBef>
              <a:spcAft>
                <a:spcPct val="0"/>
              </a:spcAft>
              <a:buFont typeface="Arial" pitchFamily="34" charset="0"/>
              <a:buChar char="−"/>
              <a:defRPr lang="en-US" altLang="en-US" sz="1500" dirty="0" smtClean="0">
                <a:solidFill>
                  <a:schemeClr val="accent1"/>
                </a:solidFill>
                <a:latin typeface="Arial"/>
                <a:ea typeface="+mn-ea"/>
                <a:cs typeface="Arial"/>
              </a:defRPr>
            </a:lvl2pPr>
            <a:lvl3pPr marL="465641" indent="-155214" algn="l" rtl="0" eaLnBrk="0" fontAlgn="base" hangingPunct="0">
              <a:lnSpc>
                <a:spcPct val="95000"/>
              </a:lnSpc>
              <a:spcBef>
                <a:spcPts val="543"/>
              </a:spcBef>
              <a:spcAft>
                <a:spcPct val="0"/>
              </a:spcAft>
              <a:buSzPct val="80000"/>
              <a:buFont typeface="Wingdings" pitchFamily="2" charset="2"/>
              <a:buChar char="§"/>
              <a:defRPr lang="en-US" altLang="en-US" sz="1400" dirty="0" smtClean="0">
                <a:solidFill>
                  <a:schemeClr val="accent1"/>
                </a:solidFill>
                <a:latin typeface="Arial"/>
                <a:ea typeface="+mn-ea"/>
                <a:cs typeface="Arial"/>
              </a:defRPr>
            </a:lvl3pPr>
            <a:lvl4pPr marL="620855" indent="-155214" algn="l" rtl="0" eaLnBrk="0" fontAlgn="base" hangingPunct="0">
              <a:lnSpc>
                <a:spcPct val="95000"/>
              </a:lnSpc>
              <a:spcBef>
                <a:spcPts val="362"/>
              </a:spcBef>
              <a:spcAft>
                <a:spcPct val="0"/>
              </a:spcAft>
              <a:buFont typeface="Arial" pitchFamily="34" charset="0"/>
              <a:buChar char="−"/>
              <a:defRPr lang="en-US" altLang="en-US" sz="1300" dirty="0" smtClean="0">
                <a:solidFill>
                  <a:schemeClr val="accent1"/>
                </a:solidFill>
                <a:latin typeface="Arial"/>
                <a:ea typeface="+mn-ea"/>
                <a:cs typeface="Arial"/>
              </a:defRPr>
            </a:lvl4pPr>
            <a:lvl5pPr marL="724331" indent="-103476" algn="l" rtl="0" eaLnBrk="0" fontAlgn="base" hangingPunct="0">
              <a:lnSpc>
                <a:spcPct val="95000"/>
              </a:lnSpc>
              <a:spcBef>
                <a:spcPts val="362"/>
              </a:spcBef>
              <a:spcAft>
                <a:spcPct val="0"/>
              </a:spcAft>
              <a:buSzPct val="80000"/>
              <a:buFont typeface="Wingdings" pitchFamily="2" charset="2"/>
              <a:buChar char="§"/>
              <a:defRPr lang="en-US" altLang="en-US" sz="1300" dirty="0">
                <a:solidFill>
                  <a:schemeClr val="accent1"/>
                </a:solidFill>
                <a:latin typeface="Arial"/>
                <a:ea typeface="+mn-ea"/>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2"/>
          <p:cNvSpPr>
            <a:spLocks noGrp="1" noChangeArrowheads="1"/>
          </p:cNvSpPr>
          <p:nvPr>
            <p:ph type="title"/>
          </p:nvPr>
        </p:nvSpPr>
        <p:spPr bwMode="auto">
          <a:xfrm>
            <a:off x="457201" y="458829"/>
            <a:ext cx="8229600"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1396324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5" name="Rounded Rectangle 4"/>
          <p:cNvSpPr/>
          <p:nvPr/>
        </p:nvSpPr>
        <p:spPr bwMode="auto">
          <a:xfrm>
            <a:off x="457201" y="1377950"/>
            <a:ext cx="3976688"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6" name="Rounded Rectangle 5"/>
          <p:cNvSpPr/>
          <p:nvPr/>
        </p:nvSpPr>
        <p:spPr bwMode="auto">
          <a:xfrm>
            <a:off x="4710134" y="1377950"/>
            <a:ext cx="3976687" cy="4794250"/>
          </a:xfrm>
          <a:prstGeom prst="roundRect">
            <a:avLst>
              <a:gd name="adj" fmla="val 1930"/>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7" name="Rounded Rectangle 6"/>
          <p:cNvSpPr/>
          <p:nvPr userDrawn="1"/>
        </p:nvSpPr>
        <p:spPr bwMode="auto">
          <a:xfrm>
            <a:off x="457201" y="1377950"/>
            <a:ext cx="3976688"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8" name="Rounded Rectangle 7"/>
          <p:cNvSpPr/>
          <p:nvPr userDrawn="1"/>
        </p:nvSpPr>
        <p:spPr bwMode="auto">
          <a:xfrm>
            <a:off x="4710134" y="1377950"/>
            <a:ext cx="3976687" cy="4794250"/>
          </a:xfrm>
          <a:prstGeom prst="roundRect">
            <a:avLst>
              <a:gd name="adj" fmla="val 1930"/>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28" name="Content Placeholder 2"/>
          <p:cNvSpPr>
            <a:spLocks noGrp="1"/>
          </p:cNvSpPr>
          <p:nvPr>
            <p:ph idx="12"/>
          </p:nvPr>
        </p:nvSpPr>
        <p:spPr>
          <a:xfrm>
            <a:off x="4843980" y="1676400"/>
            <a:ext cx="3708400" cy="4235451"/>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2"/>
          <p:cNvSpPr>
            <a:spLocks noGrp="1"/>
          </p:cNvSpPr>
          <p:nvPr>
            <p:ph idx="13"/>
          </p:nvPr>
        </p:nvSpPr>
        <p:spPr>
          <a:xfrm>
            <a:off x="591624" y="1657556"/>
            <a:ext cx="3708400" cy="4235451"/>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7774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5" name="Rounded Rectangle 4"/>
          <p:cNvSpPr/>
          <p:nvPr/>
        </p:nvSpPr>
        <p:spPr bwMode="auto">
          <a:xfrm>
            <a:off x="4710134" y="1377950"/>
            <a:ext cx="3976687"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6" name="Rounded Rectangle 5"/>
          <p:cNvSpPr/>
          <p:nvPr/>
        </p:nvSpPr>
        <p:spPr bwMode="auto">
          <a:xfrm>
            <a:off x="457201" y="1377950"/>
            <a:ext cx="3976688"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7" name="Rounded Rectangle 6"/>
          <p:cNvSpPr/>
          <p:nvPr userDrawn="1"/>
        </p:nvSpPr>
        <p:spPr bwMode="auto">
          <a:xfrm>
            <a:off x="4710134" y="1377950"/>
            <a:ext cx="3976687"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0" name="Rounded Rectangle 9"/>
          <p:cNvSpPr/>
          <p:nvPr userDrawn="1"/>
        </p:nvSpPr>
        <p:spPr bwMode="auto">
          <a:xfrm>
            <a:off x="457201" y="1377950"/>
            <a:ext cx="3976688"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2"/>
          <p:cNvSpPr>
            <a:spLocks noGrp="1"/>
          </p:cNvSpPr>
          <p:nvPr>
            <p:ph idx="12"/>
          </p:nvPr>
        </p:nvSpPr>
        <p:spPr>
          <a:xfrm>
            <a:off x="4843980" y="1676400"/>
            <a:ext cx="3708400" cy="4235451"/>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3"/>
          </p:nvPr>
        </p:nvSpPr>
        <p:spPr>
          <a:xfrm>
            <a:off x="591624" y="1657556"/>
            <a:ext cx="3708400" cy="4235451"/>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7935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10" name="Rounded Rectangle 9"/>
          <p:cNvSpPr/>
          <p:nvPr/>
        </p:nvSpPr>
        <p:spPr bwMode="auto">
          <a:xfrm>
            <a:off x="457201" y="3060700"/>
            <a:ext cx="3976688" cy="3111500"/>
          </a:xfrm>
          <a:prstGeom prst="roundRect">
            <a:avLst>
              <a:gd name="adj" fmla="val 3106"/>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1" name="Rounded Rectangle 10"/>
          <p:cNvSpPr/>
          <p:nvPr/>
        </p:nvSpPr>
        <p:spPr bwMode="auto">
          <a:xfrm>
            <a:off x="4710134" y="3060700"/>
            <a:ext cx="3976687" cy="3111500"/>
          </a:xfrm>
          <a:prstGeom prst="roundRect">
            <a:avLst>
              <a:gd name="adj" fmla="val 3342"/>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2" name="Rounded Rectangle 11"/>
          <p:cNvSpPr/>
          <p:nvPr/>
        </p:nvSpPr>
        <p:spPr bwMode="auto">
          <a:xfrm>
            <a:off x="457201" y="1371642"/>
            <a:ext cx="3976688" cy="1630363"/>
          </a:xfrm>
          <a:prstGeom prst="roundRect">
            <a:avLst>
              <a:gd name="adj" fmla="val 4931"/>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3" name="Rounded Rectangle 12"/>
          <p:cNvSpPr/>
          <p:nvPr/>
        </p:nvSpPr>
        <p:spPr bwMode="auto">
          <a:xfrm>
            <a:off x="4710134" y="1371642"/>
            <a:ext cx="3976687" cy="1630363"/>
          </a:xfrm>
          <a:prstGeom prst="roundRect">
            <a:avLst>
              <a:gd name="adj" fmla="val 5897"/>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6" name="Rounded Rectangle 15"/>
          <p:cNvSpPr/>
          <p:nvPr userDrawn="1"/>
        </p:nvSpPr>
        <p:spPr bwMode="auto">
          <a:xfrm>
            <a:off x="457201" y="3060700"/>
            <a:ext cx="3976688" cy="3111500"/>
          </a:xfrm>
          <a:prstGeom prst="roundRect">
            <a:avLst>
              <a:gd name="adj" fmla="val 3106"/>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0" name="Rounded Rectangle 19"/>
          <p:cNvSpPr/>
          <p:nvPr userDrawn="1"/>
        </p:nvSpPr>
        <p:spPr bwMode="auto">
          <a:xfrm>
            <a:off x="4710134" y="3060700"/>
            <a:ext cx="3976687" cy="3111500"/>
          </a:xfrm>
          <a:prstGeom prst="roundRect">
            <a:avLst>
              <a:gd name="adj" fmla="val 3342"/>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1" name="Rounded Rectangle 20"/>
          <p:cNvSpPr/>
          <p:nvPr userDrawn="1"/>
        </p:nvSpPr>
        <p:spPr bwMode="auto">
          <a:xfrm>
            <a:off x="457201" y="1371642"/>
            <a:ext cx="3976688" cy="1630363"/>
          </a:xfrm>
          <a:prstGeom prst="roundRect">
            <a:avLst>
              <a:gd name="adj" fmla="val 4931"/>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2" name="Rounded Rectangle 21"/>
          <p:cNvSpPr/>
          <p:nvPr userDrawn="1"/>
        </p:nvSpPr>
        <p:spPr bwMode="auto">
          <a:xfrm>
            <a:off x="4710134" y="1371642"/>
            <a:ext cx="3976687" cy="1630363"/>
          </a:xfrm>
          <a:prstGeom prst="roundRect">
            <a:avLst>
              <a:gd name="adj" fmla="val 5897"/>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4" name="Content Placeholder 2"/>
          <p:cNvSpPr>
            <a:spLocks noGrp="1"/>
          </p:cNvSpPr>
          <p:nvPr>
            <p:ph idx="1"/>
          </p:nvPr>
        </p:nvSpPr>
        <p:spPr>
          <a:xfrm>
            <a:off x="591624" y="3194561"/>
            <a:ext cx="3708400" cy="2843863"/>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
          <p:cNvSpPr>
            <a:spLocks noGrp="1"/>
          </p:cNvSpPr>
          <p:nvPr>
            <p:ph idx="12"/>
          </p:nvPr>
        </p:nvSpPr>
        <p:spPr>
          <a:xfrm>
            <a:off x="4843980" y="3194415"/>
            <a:ext cx="3708400" cy="2844155"/>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4" name="Content Placeholder 2"/>
          <p:cNvSpPr>
            <a:spLocks noGrp="1"/>
          </p:cNvSpPr>
          <p:nvPr>
            <p:ph idx="13"/>
          </p:nvPr>
        </p:nvSpPr>
        <p:spPr>
          <a:xfrm>
            <a:off x="591624" y="1500886"/>
            <a:ext cx="3708400" cy="1371600"/>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4"/>
          </p:nvPr>
        </p:nvSpPr>
        <p:spPr>
          <a:xfrm>
            <a:off x="4843980" y="1500886"/>
            <a:ext cx="3708400" cy="1371600"/>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
          </p:nvPr>
        </p:nvSpPr>
        <p:spPr>
          <a:xfrm>
            <a:off x="591624" y="3194561"/>
            <a:ext cx="3708400" cy="2843863"/>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2"/>
          </p:nvPr>
        </p:nvSpPr>
        <p:spPr>
          <a:xfrm>
            <a:off x="4843980" y="3194415"/>
            <a:ext cx="3708400" cy="2844155"/>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p:nvPr>
        </p:nvSpPr>
        <p:spPr>
          <a:xfrm>
            <a:off x="457201" y="458829"/>
            <a:ext cx="8229600" cy="760413"/>
          </a:xfrm>
        </p:spPr>
        <p:txBody>
          <a:bodyPr/>
          <a:lstStyle/>
          <a:p>
            <a:r>
              <a:rPr lang="en-US" dirty="0"/>
              <a:t>Click to edit Master title style</a:t>
            </a:r>
          </a:p>
        </p:txBody>
      </p:sp>
    </p:spTree>
    <p:extLst>
      <p:ext uri="{BB962C8B-B14F-4D97-AF65-F5344CB8AC3E}">
        <p14:creationId xmlns:p14="http://schemas.microsoft.com/office/powerpoint/2010/main" val="289085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4" name="Rounded Rectangle 3"/>
          <p:cNvSpPr/>
          <p:nvPr/>
        </p:nvSpPr>
        <p:spPr bwMode="auto">
          <a:xfrm>
            <a:off x="457221" y="1371600"/>
            <a:ext cx="8221663" cy="4800600"/>
          </a:xfrm>
          <a:prstGeom prst="roundRect">
            <a:avLst>
              <a:gd name="adj" fmla="val 2040"/>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182880" rIns="182880" bIns="182880" anchor="b"/>
          <a:lstStyle/>
          <a:p>
            <a:pPr algn="ctr">
              <a:spcBef>
                <a:spcPct val="50000"/>
              </a:spcBef>
              <a:defRPr/>
            </a:pPr>
            <a:endParaRPr lang="en-US" sz="1900" dirty="0">
              <a:solidFill>
                <a:srgbClr val="EEECE1">
                  <a:lumMod val="50000"/>
                </a:srgbClr>
              </a:solidFill>
              <a:latin typeface="Helvetica Light"/>
              <a:cs typeface="Helvetica Light"/>
            </a:endParaRPr>
          </a:p>
        </p:txBody>
      </p:sp>
      <p:sp>
        <p:nvSpPr>
          <p:cNvPr id="5" name="Rounded Rectangle 4"/>
          <p:cNvSpPr/>
          <p:nvPr userDrawn="1"/>
        </p:nvSpPr>
        <p:spPr bwMode="auto">
          <a:xfrm>
            <a:off x="457221" y="1371600"/>
            <a:ext cx="8221663" cy="4800600"/>
          </a:xfrm>
          <a:prstGeom prst="roundRect">
            <a:avLst>
              <a:gd name="adj" fmla="val 2040"/>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182880" rIns="182880" bIns="182880" anchor="b"/>
          <a:lstStyle/>
          <a:p>
            <a:pPr algn="ctr">
              <a:spcBef>
                <a:spcPct val="50000"/>
              </a:spcBef>
              <a:defRPr/>
            </a:pPr>
            <a:endParaRPr lang="en-US" sz="1900" dirty="0">
              <a:solidFill>
                <a:srgbClr val="EEECE1">
                  <a:lumMod val="50000"/>
                </a:srgbClr>
              </a:solidFill>
              <a:latin typeface="Helvetica Light"/>
              <a:cs typeface="Helvetica Ligh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5"/>
          <p:cNvSpPr>
            <a:spLocks noGrp="1"/>
          </p:cNvSpPr>
          <p:nvPr>
            <p:ph type="body" sz="quarter" idx="12"/>
          </p:nvPr>
        </p:nvSpPr>
        <p:spPr>
          <a:xfrm>
            <a:off x="590550" y="1587500"/>
            <a:ext cx="7956550" cy="432435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4165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4" name="Rounded Rectangle 3"/>
          <p:cNvSpPr/>
          <p:nvPr/>
        </p:nvSpPr>
        <p:spPr bwMode="auto">
          <a:xfrm>
            <a:off x="457221" y="1371600"/>
            <a:ext cx="8221663" cy="4800600"/>
          </a:xfrm>
          <a:prstGeom prst="roundRect">
            <a:avLst>
              <a:gd name="adj" fmla="val 2040"/>
            </a:avLst>
          </a:prstGeom>
          <a:solidFill>
            <a:schemeClr val="accent1"/>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182880" rIns="182880" bIns="182880" anchor="b"/>
          <a:lstStyle/>
          <a:p>
            <a:pPr algn="ctr">
              <a:spcBef>
                <a:spcPct val="50000"/>
              </a:spcBef>
              <a:defRPr/>
            </a:pPr>
            <a:endParaRPr lang="en-US" sz="1900" dirty="0">
              <a:solidFill>
                <a:srgbClr val="EEECE1">
                  <a:lumMod val="50000"/>
                </a:srgbClr>
              </a:solidFill>
              <a:latin typeface="Helvetica Light"/>
              <a:cs typeface="Helvetica Ligh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590550" y="1587500"/>
            <a:ext cx="7956550" cy="43243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4923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20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200" y="838200"/>
          <a:ext cx="8229600" cy="4071938"/>
        </p:xfrm>
        <a:graphic>
          <a:graphicData uri="http://schemas.openxmlformats.org/drawingml/2006/table">
            <a:tbl>
              <a:tblPr firstRow="1" bandRow="1">
                <a:tableStyleId>{5C22544A-7EE6-4342-B048-85BDC9FD1C3A}</a:tableStyleId>
              </a:tblPr>
              <a:tblGrid>
                <a:gridCol w="3912846">
                  <a:extLst>
                    <a:ext uri="{9D8B030D-6E8A-4147-A177-3AD203B41FA5}">
                      <a16:colId xmlns:a16="http://schemas.microsoft.com/office/drawing/2014/main" val="20000"/>
                    </a:ext>
                  </a:extLst>
                </a:gridCol>
                <a:gridCol w="4316754">
                  <a:extLst>
                    <a:ext uri="{9D8B030D-6E8A-4147-A177-3AD203B41FA5}">
                      <a16:colId xmlns:a16="http://schemas.microsoft.com/office/drawing/2014/main" val="20001"/>
                    </a:ext>
                  </a:extLst>
                </a:gridCol>
              </a:tblGrid>
              <a:tr h="519352">
                <a:tc>
                  <a:txBody>
                    <a:bodyPr/>
                    <a:lstStyle/>
                    <a:p>
                      <a:r>
                        <a:rPr lang="en-US" sz="1400" dirty="0"/>
                        <a:t>Instructions</a:t>
                      </a:r>
                    </a:p>
                  </a:txBody>
                  <a:tcPr marL="83125" marR="83125" marT="82308" marB="123462" anchor="ctr">
                    <a:lnL w="12700" cmpd="sng">
                      <a:noFill/>
                    </a:lnL>
                    <a:lnR w="381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8525B"/>
                    </a:solidFill>
                  </a:tcPr>
                </a:tc>
                <a:tc>
                  <a:txBody>
                    <a:bodyPr/>
                    <a:lstStyle/>
                    <a:p>
                      <a:r>
                        <a:rPr lang="en-US" sz="1400" dirty="0"/>
                        <a:t>Options to customize the content</a:t>
                      </a:r>
                    </a:p>
                  </a:txBody>
                  <a:tcPr marL="83125" marR="83125" marT="82308" marB="123462" anchor="ctr">
                    <a:lnL w="3810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48525B"/>
                    </a:solidFill>
                  </a:tcPr>
                </a:tc>
                <a:extLst>
                  <a:ext uri="{0D108BD9-81ED-4DB2-BD59-A6C34878D82A}">
                    <a16:rowId xmlns:a16="http://schemas.microsoft.com/office/drawing/2014/main" val="10000"/>
                  </a:ext>
                </a:extLst>
              </a:tr>
              <a:tr h="3552586">
                <a:tc>
                  <a:txBody>
                    <a:bodyPr/>
                    <a:lstStyle/>
                    <a:p>
                      <a:pPr marL="228600" indent="-228600" rtl="0">
                        <a:lnSpc>
                          <a:spcPts val="16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Save a copy of this PowerPoint presentation to your computer.</a:t>
                      </a:r>
                    </a:p>
                    <a:p>
                      <a:pPr marL="228600" indent="-228600" rtl="0">
                        <a:lnSpc>
                          <a:spcPts val="16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Click “View” and then click “Slide Master”. </a:t>
                      </a:r>
                    </a:p>
                    <a:p>
                      <a:pPr marL="228600" indent="-228600" rtl="0">
                        <a:lnSpc>
                          <a:spcPts val="16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Make sure you’re on the first Master slide, delete the “                       “ marker, and insert your firm’s logo or simply type in </a:t>
                      </a:r>
                      <a:br>
                        <a:rPr lang="en-US" sz="1400" b="0" kern="1200" baseline="0" dirty="0">
                          <a:solidFill>
                            <a:srgbClr val="425563"/>
                          </a:solidFill>
                          <a:latin typeface="Arial" panose="020B0604020202020204" pitchFamily="34" charset="0"/>
                          <a:ea typeface="+mn-ea"/>
                          <a:cs typeface="Arial" panose="020B0604020202020204" pitchFamily="34" charset="0"/>
                        </a:rPr>
                      </a:br>
                      <a:r>
                        <a:rPr lang="en-US" sz="1400" b="0" kern="1200" baseline="0" dirty="0">
                          <a:solidFill>
                            <a:srgbClr val="425563"/>
                          </a:solidFill>
                          <a:latin typeface="Arial" panose="020B0604020202020204" pitchFamily="34" charset="0"/>
                          <a:ea typeface="+mn-ea"/>
                          <a:cs typeface="Arial" panose="020B0604020202020204" pitchFamily="34" charset="0"/>
                        </a:rPr>
                        <a:t>the firm name. </a:t>
                      </a:r>
                    </a:p>
                    <a:p>
                      <a:pPr marL="228600" indent="-228600" rtl="0">
                        <a:lnSpc>
                          <a:spcPts val="15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Click the X in the “Close Master View” box on far right on task ribbon to return to normal view.</a:t>
                      </a:r>
                    </a:p>
                    <a:p>
                      <a:pPr marL="228600" indent="-228600" rtl="0">
                        <a:lnSpc>
                          <a:spcPts val="15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Delete the first three slides of this slide deck (Instructions and Advisor disclosure slides). </a:t>
                      </a:r>
                      <a:r>
                        <a:rPr lang="en-US" sz="1400" b="1" kern="1200" baseline="0" dirty="0">
                          <a:solidFill>
                            <a:srgbClr val="425563"/>
                          </a:solidFill>
                          <a:latin typeface="Arial" panose="020B0604020202020204" pitchFamily="34" charset="0"/>
                          <a:ea typeface="+mn-ea"/>
                          <a:cs typeface="Arial" panose="020B0604020202020204" pitchFamily="34" charset="0"/>
                        </a:rPr>
                        <a:t>The presentation will automatically renumber the slides.</a:t>
                      </a:r>
                    </a:p>
                  </a:txBody>
                  <a:tcPr marL="166251" marR="166251" marT="82308" marB="41153">
                    <a:lnL w="12700" cmpd="sng">
                      <a:noFill/>
                    </a:lnL>
                    <a:lnR w="38100" cap="flat" cmpd="sng" algn="ctr">
                      <a:solidFill>
                        <a:srgbClr val="FFFFFF"/>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8600" marR="0" lvl="0" indent="-228600"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Rearrange the slide order or delete slides to suit your specific situation.</a:t>
                      </a:r>
                    </a:p>
                    <a:p>
                      <a:pPr marL="201168" marR="0" lvl="0" indent="-228600"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Add your own slides.</a:t>
                      </a:r>
                    </a:p>
                    <a:p>
                      <a:pPr marL="201613" marR="0" lvl="0" indent="-230188"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See notes for instructions to update content to reflect firm specific policies and procedures</a:t>
                      </a:r>
                    </a:p>
                    <a:p>
                      <a:pPr marL="201613" marR="0" lvl="0" indent="-230188"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Share examples of cybercrimes when discussing the common cyber threats slides.</a:t>
                      </a:r>
                    </a:p>
                    <a:p>
                      <a:pPr marL="201168" marR="0" lvl="0" indent="-228600"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Add your firm name and resources to the slide titled “Resources”.</a:t>
                      </a:r>
                    </a:p>
                    <a:p>
                      <a:pPr marL="201168" marR="0" lvl="0" indent="-228600"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Remember to update the page numbers based on changes you’ve made.</a:t>
                      </a:r>
                    </a:p>
                  </a:txBody>
                  <a:tcPr marL="166251" marR="166251" marT="82308" marB="41153">
                    <a:lnL w="38100" cap="flat" cmpd="sng" algn="ctr">
                      <a:solidFill>
                        <a:srgbClr val="FFFFFF"/>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3"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63714" y="2566988"/>
            <a:ext cx="10890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639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3" name="Picture 13" descr="identity_lock.jpg"/>
          <p:cNvPicPr>
            <a:picLocks noChangeAspect="1"/>
          </p:cNvPicPr>
          <p:nvPr/>
        </p:nvPicPr>
        <p:blipFill>
          <a:blip r:embed="rId2">
            <a:extLst>
              <a:ext uri="{28A0092B-C50C-407E-A947-70E740481C1C}">
                <a14:useLocalDpi xmlns:a14="http://schemas.microsoft.com/office/drawing/2010/main" val="0"/>
              </a:ext>
            </a:extLst>
          </a:blip>
          <a:srcRect l="14442" r="32996" b="2701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858000"/>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Text Placeholder 10"/>
          <p:cNvSpPr>
            <a:spLocks noGrp="1"/>
          </p:cNvSpPr>
          <p:nvPr>
            <p:ph type="body" sz="quarter" idx="11"/>
          </p:nvPr>
        </p:nvSpPr>
        <p:spPr>
          <a:xfrm>
            <a:off x="2" y="909638"/>
            <a:ext cx="6118605" cy="1879600"/>
          </a:xfrm>
          <a:solidFill>
            <a:schemeClr val="accent5"/>
          </a:solidFill>
          <a:ln>
            <a:noFill/>
          </a:ln>
        </p:spPr>
        <p:txBody>
          <a:bodyPr anchor="ctr">
            <a:normAutofit/>
          </a:bodyPr>
          <a:lstStyle>
            <a:lvl1pPr marL="457200" indent="0" algn="l">
              <a:buFontTx/>
              <a:buNone/>
              <a:defRPr sz="3500" baseline="0">
                <a:solidFill>
                  <a:schemeClr val="bg1"/>
                </a:solidFill>
                <a:latin typeface="Arial"/>
                <a:cs typeface="Arial"/>
              </a:defRPr>
            </a:lvl1pPr>
          </a:lstStyle>
          <a:p>
            <a:pPr lvl="0"/>
            <a:r>
              <a:rPr lang="en-US" dirty="0"/>
              <a:t>Click to edit Master text styles</a:t>
            </a:r>
          </a:p>
        </p:txBody>
      </p:sp>
    </p:spTree>
    <p:extLst>
      <p:ext uri="{BB962C8B-B14F-4D97-AF65-F5344CB8AC3E}">
        <p14:creationId xmlns:p14="http://schemas.microsoft.com/office/powerpoint/2010/main" val="2163728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pic>
        <p:nvPicPr>
          <p:cNvPr id="3" name="Picture 12" descr="tablet_data_lores.jpg"/>
          <p:cNvPicPr>
            <a:picLocks/>
          </p:cNvPicPr>
          <p:nvPr/>
        </p:nvPicPr>
        <p:blipFill>
          <a:blip r:embed="rId2">
            <a:extLst>
              <a:ext uri="{28A0092B-C50C-407E-A947-70E740481C1C}">
                <a14:useLocalDpi xmlns:a14="http://schemas.microsoft.com/office/drawing/2010/main" val="0"/>
              </a:ext>
            </a:extLst>
          </a:blip>
          <a:srcRect l="23" r="21346" b="1028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858000"/>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8" name="Text Placeholder 10"/>
          <p:cNvSpPr>
            <a:spLocks noGrp="1"/>
          </p:cNvSpPr>
          <p:nvPr>
            <p:ph type="body" sz="quarter" idx="11"/>
          </p:nvPr>
        </p:nvSpPr>
        <p:spPr>
          <a:xfrm>
            <a:off x="2" y="905256"/>
            <a:ext cx="6118605" cy="1879600"/>
          </a:xfrm>
          <a:solidFill>
            <a:schemeClr val="accent5"/>
          </a:solidFill>
          <a:ln>
            <a:noFill/>
          </a:ln>
          <a:effectLst/>
        </p:spPr>
        <p:txBody>
          <a:bodyPr anchor="ctr">
            <a:normAutofit/>
          </a:bodyPr>
          <a:lstStyle>
            <a:lvl1pPr marL="228600" indent="0" algn="l">
              <a:buFontTx/>
              <a:buNone/>
              <a:defRPr lang="en-US" sz="3500" baseline="0" dirty="0" smtClean="0">
                <a:solidFill>
                  <a:schemeClr val="bg1"/>
                </a:solidFill>
                <a:latin typeface="Arial"/>
                <a:ea typeface="+mn-ea"/>
                <a:cs typeface="Arial"/>
              </a:defRPr>
            </a:lvl1pPr>
          </a:lstStyle>
          <a:p>
            <a:pPr lvl="0"/>
            <a:r>
              <a:rPr lang="en-US" dirty="0"/>
              <a:t>Click to edit Master text styles</a:t>
            </a:r>
          </a:p>
        </p:txBody>
      </p:sp>
    </p:spTree>
    <p:extLst>
      <p:ext uri="{BB962C8B-B14F-4D97-AF65-F5344CB8AC3E}">
        <p14:creationId xmlns:p14="http://schemas.microsoft.com/office/powerpoint/2010/main" val="1405704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3" name="Picture 10" descr="phone_data_lowres.jpg"/>
          <p:cNvPicPr>
            <a:picLocks noChangeAspect="1"/>
          </p:cNvPicPr>
          <p:nvPr/>
        </p:nvPicPr>
        <p:blipFill>
          <a:blip r:embed="rId2">
            <a:extLst>
              <a:ext uri="{28A0092B-C50C-407E-A947-70E740481C1C}">
                <a14:useLocalDpi xmlns:a14="http://schemas.microsoft.com/office/drawing/2010/main" val="0"/>
              </a:ext>
            </a:extLst>
          </a:blip>
          <a:srcRect r="18065" b="1005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858000"/>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8" name="Text Placeholder 10"/>
          <p:cNvSpPr>
            <a:spLocks noGrp="1"/>
          </p:cNvSpPr>
          <p:nvPr>
            <p:ph type="body" sz="quarter" idx="11"/>
          </p:nvPr>
        </p:nvSpPr>
        <p:spPr>
          <a:xfrm>
            <a:off x="2" y="909638"/>
            <a:ext cx="612648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dirty="0"/>
              <a:t>Click to edit Master text styles</a:t>
            </a:r>
          </a:p>
        </p:txBody>
      </p:sp>
    </p:spTree>
    <p:extLst>
      <p:ext uri="{BB962C8B-B14F-4D97-AF65-F5344CB8AC3E}">
        <p14:creationId xmlns:p14="http://schemas.microsoft.com/office/powerpoint/2010/main" val="3455639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3" name="Picture 11" descr="hacker_lores.jpg"/>
          <p:cNvPicPr>
            <a:picLocks noChangeAspect="1"/>
          </p:cNvPicPr>
          <p:nvPr/>
        </p:nvPicPr>
        <p:blipFill>
          <a:blip r:embed="rId2">
            <a:extLst>
              <a:ext uri="{28A0092B-C50C-407E-A947-70E740481C1C}">
                <a14:useLocalDpi xmlns:a14="http://schemas.microsoft.com/office/drawing/2010/main" val="0"/>
              </a:ext>
            </a:extLst>
          </a:blip>
          <a:srcRect l="851" t="14346" r="36681" b="1565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858000"/>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7" name="Text Placeholder 10"/>
          <p:cNvSpPr>
            <a:spLocks noGrp="1"/>
          </p:cNvSpPr>
          <p:nvPr>
            <p:ph type="body" sz="quarter" idx="11"/>
          </p:nvPr>
        </p:nvSpPr>
        <p:spPr>
          <a:xfrm>
            <a:off x="0" y="909638"/>
            <a:ext cx="612648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a:t>Click to edit Master text styles</a:t>
            </a:r>
          </a:p>
        </p:txBody>
      </p:sp>
    </p:spTree>
    <p:extLst>
      <p:ext uri="{BB962C8B-B14F-4D97-AF65-F5344CB8AC3E}">
        <p14:creationId xmlns:p14="http://schemas.microsoft.com/office/powerpoint/2010/main" val="572147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3" name="Picture 7" descr="shutterstock_306545450.jpg"/>
          <p:cNvPicPr>
            <a:picLocks noChangeAspect="1"/>
          </p:cNvPicPr>
          <p:nvPr/>
        </p:nvPicPr>
        <p:blipFill>
          <a:blip r:embed="rId2">
            <a:extLst>
              <a:ext uri="{28A0092B-C50C-407E-A947-70E740481C1C}">
                <a14:useLocalDpi xmlns:a14="http://schemas.microsoft.com/office/drawing/2010/main" val="0"/>
              </a:ext>
            </a:extLst>
          </a:blip>
          <a:srcRect t="414" r="20705" b="10349"/>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766"/>
            <a:ext cx="9144000" cy="6853237"/>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Text Placeholder 10"/>
          <p:cNvSpPr>
            <a:spLocks noGrp="1"/>
          </p:cNvSpPr>
          <p:nvPr>
            <p:ph type="body" sz="quarter" idx="11"/>
          </p:nvPr>
        </p:nvSpPr>
        <p:spPr>
          <a:xfrm>
            <a:off x="0" y="909638"/>
            <a:ext cx="603504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a:t>Click to edit Master text styles</a:t>
            </a:r>
          </a:p>
        </p:txBody>
      </p:sp>
    </p:spTree>
    <p:extLst>
      <p:ext uri="{BB962C8B-B14F-4D97-AF65-F5344CB8AC3E}">
        <p14:creationId xmlns:p14="http://schemas.microsoft.com/office/powerpoint/2010/main" val="27046815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5" descr="young_woman_laptop_smile_lores.jpg"/>
          <p:cNvPicPr>
            <a:picLocks noChangeAspect="1"/>
          </p:cNvPicPr>
          <p:nvPr/>
        </p:nvPicPr>
        <p:blipFill>
          <a:blip r:embed="rId2">
            <a:extLst>
              <a:ext uri="{28A0092B-C50C-407E-A947-70E740481C1C}">
                <a14:useLocalDpi xmlns:a14="http://schemas.microsoft.com/office/drawing/2010/main" val="0"/>
              </a:ext>
            </a:extLst>
          </a:blip>
          <a:srcRect t="1088" r="21182" b="19038"/>
          <a:stretch>
            <a:fillRect/>
          </a:stretch>
        </p:blipFill>
        <p:spPr bwMode="auto">
          <a:xfrm>
            <a:off x="0" y="0"/>
            <a:ext cx="9144000" cy="617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173788"/>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Text Placeholder 10"/>
          <p:cNvSpPr>
            <a:spLocks noGrp="1"/>
          </p:cNvSpPr>
          <p:nvPr>
            <p:ph type="body" sz="quarter" idx="11"/>
          </p:nvPr>
        </p:nvSpPr>
        <p:spPr>
          <a:xfrm>
            <a:off x="0" y="909638"/>
            <a:ext cx="612648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dirty="0"/>
              <a:t>Click to edit Master text styles</a:t>
            </a:r>
          </a:p>
        </p:txBody>
      </p:sp>
    </p:spTree>
    <p:extLst>
      <p:ext uri="{BB962C8B-B14F-4D97-AF65-F5344CB8AC3E}">
        <p14:creationId xmlns:p14="http://schemas.microsoft.com/office/powerpoint/2010/main" val="3174253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pic>
        <p:nvPicPr>
          <p:cNvPr id="3" name="Picture 15" descr="shutterstock_251320138.jpg"/>
          <p:cNvPicPr>
            <a:picLocks noChangeAspect="1"/>
          </p:cNvPicPr>
          <p:nvPr/>
        </p:nvPicPr>
        <p:blipFill>
          <a:blip r:embed="rId2">
            <a:extLst>
              <a:ext uri="{28A0092B-C50C-407E-A947-70E740481C1C}">
                <a14:useLocalDpi xmlns:a14="http://schemas.microsoft.com/office/drawing/2010/main" val="0"/>
              </a:ext>
            </a:extLst>
          </a:blip>
          <a:srcRect l="10954" t="4762" r="20981" b="9502"/>
          <a:stretch>
            <a:fillRect/>
          </a:stretch>
        </p:blipFill>
        <p:spPr bwMode="auto">
          <a:xfrm>
            <a:off x="0" y="0"/>
            <a:ext cx="9144000" cy="617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173788"/>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Text Placeholder 10"/>
          <p:cNvSpPr>
            <a:spLocks noGrp="1"/>
          </p:cNvSpPr>
          <p:nvPr>
            <p:ph type="body" sz="quarter" idx="11"/>
          </p:nvPr>
        </p:nvSpPr>
        <p:spPr>
          <a:xfrm>
            <a:off x="0" y="909638"/>
            <a:ext cx="612648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a:t>Click to edit Master text styles</a:t>
            </a:r>
          </a:p>
        </p:txBody>
      </p:sp>
    </p:spTree>
    <p:extLst>
      <p:ext uri="{BB962C8B-B14F-4D97-AF65-F5344CB8AC3E}">
        <p14:creationId xmlns:p14="http://schemas.microsoft.com/office/powerpoint/2010/main" val="1263792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7" name="Rounded Rectangle 6"/>
          <p:cNvSpPr/>
          <p:nvPr userDrawn="1"/>
        </p:nvSpPr>
        <p:spPr bwMode="auto">
          <a:xfrm>
            <a:off x="457201" y="3060700"/>
            <a:ext cx="3976688" cy="3111500"/>
          </a:xfrm>
          <a:prstGeom prst="roundRect">
            <a:avLst>
              <a:gd name="adj" fmla="val 3106"/>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8" name="Rounded Rectangle 7"/>
          <p:cNvSpPr/>
          <p:nvPr userDrawn="1"/>
        </p:nvSpPr>
        <p:spPr bwMode="auto">
          <a:xfrm>
            <a:off x="4710134" y="3060700"/>
            <a:ext cx="3976687" cy="3111500"/>
          </a:xfrm>
          <a:prstGeom prst="roundRect">
            <a:avLst>
              <a:gd name="adj" fmla="val 3342"/>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9" name="Rounded Rectangle 8"/>
          <p:cNvSpPr/>
          <p:nvPr userDrawn="1"/>
        </p:nvSpPr>
        <p:spPr bwMode="auto">
          <a:xfrm>
            <a:off x="457201" y="1371642"/>
            <a:ext cx="3976688" cy="1630363"/>
          </a:xfrm>
          <a:prstGeom prst="roundRect">
            <a:avLst>
              <a:gd name="adj" fmla="val 4931"/>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0" name="Rounded Rectangle 9"/>
          <p:cNvSpPr/>
          <p:nvPr userDrawn="1"/>
        </p:nvSpPr>
        <p:spPr bwMode="auto">
          <a:xfrm>
            <a:off x="4710134" y="1371642"/>
            <a:ext cx="3976687" cy="1630363"/>
          </a:xfrm>
          <a:prstGeom prst="roundRect">
            <a:avLst>
              <a:gd name="adj" fmla="val 5897"/>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4" name="Content Placeholder 2"/>
          <p:cNvSpPr>
            <a:spLocks noGrp="1"/>
          </p:cNvSpPr>
          <p:nvPr>
            <p:ph idx="1"/>
          </p:nvPr>
        </p:nvSpPr>
        <p:spPr>
          <a:xfrm>
            <a:off x="591624" y="3194561"/>
            <a:ext cx="3708400" cy="2843863"/>
          </a:xfrm>
        </p:spPr>
        <p:txBody>
          <a:bodyPr>
            <a:noAutofit/>
          </a:bodyPr>
          <a:lstStyle>
            <a:lvl1pPr>
              <a:spcBef>
                <a:spcPts val="905"/>
              </a:spcBef>
              <a:defRPr lang="en-US" altLang="en-US" sz="1500" dirty="0" smtClean="0">
                <a:solidFill>
                  <a:schemeClr val="accent1"/>
                </a:solidFill>
                <a:latin typeface="Arial"/>
                <a:ea typeface="+mn-ea"/>
                <a:cs typeface="Arial"/>
              </a:defRPr>
            </a:lvl1pPr>
            <a:lvl2pPr>
              <a:spcBef>
                <a:spcPts val="724"/>
              </a:spcBef>
              <a:defRPr lang="en-US" altLang="en-US" sz="1500" dirty="0" smtClean="0">
                <a:solidFill>
                  <a:schemeClr val="accent1"/>
                </a:solidFill>
                <a:latin typeface="Arial"/>
                <a:cs typeface="Arial"/>
              </a:defRPr>
            </a:lvl2pPr>
            <a:lvl3pPr algn="l" rtl="0" eaLnBrk="0" fontAlgn="base" hangingPunct="0">
              <a:lnSpc>
                <a:spcPct val="95000"/>
              </a:lnSpc>
              <a:spcBef>
                <a:spcPts val="543"/>
              </a:spcBef>
              <a:spcAft>
                <a:spcPct val="0"/>
              </a:spcAft>
              <a:defRPr lang="en-US" altLang="en-US" sz="1400" dirty="0" smtClean="0">
                <a:solidFill>
                  <a:schemeClr val="accent1"/>
                </a:solidFill>
                <a:latin typeface="Arial"/>
                <a:cs typeface="Arial"/>
              </a:defRPr>
            </a:lvl3pPr>
            <a:lvl4pPr algn="l" rtl="0" eaLnBrk="0" fontAlgn="base" hangingPunct="0">
              <a:lnSpc>
                <a:spcPct val="95000"/>
              </a:lnSpc>
              <a:spcBef>
                <a:spcPts val="362"/>
              </a:spcBef>
              <a:spcAft>
                <a:spcPct val="0"/>
              </a:spcAft>
              <a:defRPr lang="en-US" altLang="en-US" sz="1300" dirty="0" smtClean="0">
                <a:solidFill>
                  <a:schemeClr val="accent1"/>
                </a:solidFill>
                <a:latin typeface="Arial"/>
                <a:cs typeface="Arial"/>
              </a:defRPr>
            </a:lvl4pPr>
            <a:lvl5pPr algn="l" rtl="0" eaLnBrk="0" fontAlgn="base" hangingPunct="0">
              <a:lnSpc>
                <a:spcPct val="95000"/>
              </a:lnSpc>
              <a:spcBef>
                <a:spcPts val="362"/>
              </a:spcBef>
              <a:spcAft>
                <a:spcPct val="0"/>
              </a:spcAft>
              <a:defRPr lang="en-US" altLang="en-US" sz="1300" dirty="0">
                <a:solidFill>
                  <a:schemeClr val="accent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4843980" y="3194415"/>
            <a:ext cx="3708400" cy="2844155"/>
          </a:xfrm>
        </p:spPr>
        <p:txBody>
          <a:bodyPr>
            <a:noAutofit/>
          </a:bodyPr>
          <a:lstStyle>
            <a:lvl1pPr>
              <a:spcBef>
                <a:spcPts val="905"/>
              </a:spcBef>
              <a:defRPr lang="en-US" altLang="en-US" sz="1500" dirty="0" smtClean="0">
                <a:solidFill>
                  <a:schemeClr val="accent1"/>
                </a:solidFill>
                <a:latin typeface="Arial"/>
                <a:ea typeface="+mn-ea"/>
                <a:cs typeface="Arial"/>
              </a:defRPr>
            </a:lvl1pPr>
            <a:lvl2pPr>
              <a:spcBef>
                <a:spcPts val="724"/>
              </a:spcBef>
              <a:defRPr lang="en-US" altLang="en-US" sz="1500" dirty="0" smtClean="0">
                <a:solidFill>
                  <a:schemeClr val="accent1"/>
                </a:solidFill>
                <a:latin typeface="Arial"/>
                <a:cs typeface="Arial"/>
              </a:defRPr>
            </a:lvl2pPr>
            <a:lvl3pPr algn="l" rtl="0" eaLnBrk="0" fontAlgn="base" hangingPunct="0">
              <a:lnSpc>
                <a:spcPct val="95000"/>
              </a:lnSpc>
              <a:spcBef>
                <a:spcPts val="543"/>
              </a:spcBef>
              <a:spcAft>
                <a:spcPct val="0"/>
              </a:spcAft>
              <a:defRPr lang="en-US" altLang="en-US" sz="1400" dirty="0" smtClean="0">
                <a:solidFill>
                  <a:schemeClr val="accent1"/>
                </a:solidFill>
                <a:latin typeface="Arial"/>
                <a:cs typeface="Arial"/>
              </a:defRPr>
            </a:lvl3pPr>
            <a:lvl4pPr algn="l" rtl="0" eaLnBrk="0" fontAlgn="base" hangingPunct="0">
              <a:lnSpc>
                <a:spcPct val="95000"/>
              </a:lnSpc>
              <a:spcBef>
                <a:spcPts val="362"/>
              </a:spcBef>
              <a:spcAft>
                <a:spcPct val="0"/>
              </a:spcAft>
              <a:defRPr lang="en-US" altLang="en-US" sz="1300" dirty="0" smtClean="0">
                <a:solidFill>
                  <a:schemeClr val="accent1"/>
                </a:solidFill>
                <a:latin typeface="Arial"/>
                <a:cs typeface="Arial"/>
              </a:defRPr>
            </a:lvl4pPr>
            <a:lvl5pPr algn="l" rtl="0" eaLnBrk="0" fontAlgn="base" hangingPunct="0">
              <a:lnSpc>
                <a:spcPct val="95000"/>
              </a:lnSpc>
              <a:spcBef>
                <a:spcPts val="362"/>
              </a:spcBef>
              <a:spcAft>
                <a:spcPct val="0"/>
              </a:spcAft>
              <a:defRPr lang="en-US" altLang="en-US" sz="1300" dirty="0">
                <a:solidFill>
                  <a:schemeClr val="accent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14" name="Content Placeholder 2"/>
          <p:cNvSpPr>
            <a:spLocks noGrp="1"/>
          </p:cNvSpPr>
          <p:nvPr>
            <p:ph idx="13"/>
          </p:nvPr>
        </p:nvSpPr>
        <p:spPr>
          <a:xfrm>
            <a:off x="591624" y="1500886"/>
            <a:ext cx="3708400" cy="1371600"/>
          </a:xfrm>
        </p:spPr>
        <p:txBody>
          <a:bodyPr>
            <a:noAutofit/>
          </a:bodyPr>
          <a:lstStyle>
            <a:lvl1pPr>
              <a:spcBef>
                <a:spcPts val="905"/>
              </a:spcBef>
              <a:defRPr lang="en-US" altLang="en-US" sz="1500" dirty="0" smtClean="0">
                <a:solidFill>
                  <a:schemeClr val="accent1"/>
                </a:solidFill>
                <a:latin typeface="Arial"/>
                <a:ea typeface="+mn-ea"/>
                <a:cs typeface="Arial"/>
              </a:defRPr>
            </a:lvl1pPr>
            <a:lvl2pPr>
              <a:spcBef>
                <a:spcPts val="724"/>
              </a:spcBef>
              <a:defRPr lang="en-US" altLang="en-US" sz="1500" dirty="0" smtClean="0">
                <a:solidFill>
                  <a:schemeClr val="accent1"/>
                </a:solidFill>
                <a:latin typeface="Arial"/>
                <a:cs typeface="Arial"/>
              </a:defRPr>
            </a:lvl2pPr>
            <a:lvl3pPr algn="l" rtl="0" eaLnBrk="0" fontAlgn="base" hangingPunct="0">
              <a:lnSpc>
                <a:spcPct val="95000"/>
              </a:lnSpc>
              <a:spcBef>
                <a:spcPts val="543"/>
              </a:spcBef>
              <a:spcAft>
                <a:spcPct val="0"/>
              </a:spcAft>
              <a:defRPr lang="en-US" altLang="en-US" sz="1400" dirty="0" smtClean="0">
                <a:solidFill>
                  <a:schemeClr val="accent1"/>
                </a:solidFill>
                <a:latin typeface="Arial"/>
                <a:cs typeface="Arial"/>
              </a:defRPr>
            </a:lvl3pPr>
            <a:lvl4pPr algn="l" rtl="0" eaLnBrk="0" fontAlgn="base" hangingPunct="0">
              <a:lnSpc>
                <a:spcPct val="95000"/>
              </a:lnSpc>
              <a:spcBef>
                <a:spcPts val="362"/>
              </a:spcBef>
              <a:spcAft>
                <a:spcPct val="0"/>
              </a:spcAft>
              <a:defRPr lang="en-US" altLang="en-US" sz="1300" dirty="0" smtClean="0">
                <a:solidFill>
                  <a:schemeClr val="accent1"/>
                </a:solidFill>
                <a:latin typeface="Arial"/>
                <a:cs typeface="Arial"/>
              </a:defRPr>
            </a:lvl4pPr>
            <a:lvl5pPr algn="l" rtl="0" eaLnBrk="0" fontAlgn="base" hangingPunct="0">
              <a:lnSpc>
                <a:spcPct val="95000"/>
              </a:lnSpc>
              <a:spcBef>
                <a:spcPts val="362"/>
              </a:spcBef>
              <a:spcAft>
                <a:spcPct val="0"/>
              </a:spcAft>
              <a:defRPr lang="en-US" altLang="en-US" sz="1300" dirty="0">
                <a:solidFill>
                  <a:schemeClr val="accent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4"/>
          </p:nvPr>
        </p:nvSpPr>
        <p:spPr>
          <a:xfrm>
            <a:off x="4843980" y="1500886"/>
            <a:ext cx="3708400" cy="1371600"/>
          </a:xfrm>
        </p:spPr>
        <p:txBody>
          <a:bodyPr>
            <a:noAutofit/>
          </a:bodyPr>
          <a:lstStyle>
            <a:lvl1pPr>
              <a:spcBef>
                <a:spcPts val="905"/>
              </a:spcBef>
              <a:defRPr lang="en-US" altLang="en-US" sz="1500" dirty="0" smtClean="0">
                <a:solidFill>
                  <a:schemeClr val="accent1"/>
                </a:solidFill>
                <a:latin typeface="Arial"/>
                <a:ea typeface="+mn-ea"/>
                <a:cs typeface="Arial"/>
              </a:defRPr>
            </a:lvl1pPr>
            <a:lvl2pPr>
              <a:spcBef>
                <a:spcPts val="724"/>
              </a:spcBef>
              <a:defRPr lang="en-US" altLang="en-US" sz="1500" dirty="0" smtClean="0">
                <a:solidFill>
                  <a:schemeClr val="accent1"/>
                </a:solidFill>
                <a:latin typeface="Arial"/>
                <a:cs typeface="Arial"/>
              </a:defRPr>
            </a:lvl2pPr>
            <a:lvl3pPr algn="l" rtl="0" eaLnBrk="0" fontAlgn="base" hangingPunct="0">
              <a:lnSpc>
                <a:spcPct val="95000"/>
              </a:lnSpc>
              <a:spcBef>
                <a:spcPts val="543"/>
              </a:spcBef>
              <a:spcAft>
                <a:spcPct val="0"/>
              </a:spcAft>
              <a:defRPr lang="en-US" altLang="en-US" sz="1400" dirty="0" smtClean="0">
                <a:solidFill>
                  <a:schemeClr val="accent1"/>
                </a:solidFill>
                <a:latin typeface="Arial"/>
                <a:cs typeface="Arial"/>
              </a:defRPr>
            </a:lvl3pPr>
            <a:lvl4pPr algn="l" rtl="0" eaLnBrk="0" fontAlgn="base" hangingPunct="0">
              <a:lnSpc>
                <a:spcPct val="95000"/>
              </a:lnSpc>
              <a:spcBef>
                <a:spcPts val="362"/>
              </a:spcBef>
              <a:spcAft>
                <a:spcPct val="0"/>
              </a:spcAft>
              <a:defRPr lang="en-US" altLang="en-US" sz="1300" dirty="0" smtClean="0">
                <a:solidFill>
                  <a:schemeClr val="accent1"/>
                </a:solidFill>
                <a:latin typeface="Arial"/>
                <a:cs typeface="Arial"/>
              </a:defRPr>
            </a:lvl4pPr>
            <a:lvl5pPr algn="l" rtl="0" eaLnBrk="0" fontAlgn="base" hangingPunct="0">
              <a:lnSpc>
                <a:spcPct val="95000"/>
              </a:lnSpc>
              <a:spcBef>
                <a:spcPts val="362"/>
              </a:spcBef>
              <a:spcAft>
                <a:spcPct val="0"/>
              </a:spcAft>
              <a:defRPr lang="en-US" altLang="en-US" sz="1300" dirty="0">
                <a:solidFill>
                  <a:schemeClr val="accent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1383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2411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4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77867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0042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0328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91770" y="19000"/>
            <a:ext cx="8560460" cy="276999"/>
          </a:xfrm>
          <a:prstGeom prst="rect">
            <a:avLst/>
          </a:prstGeom>
        </p:spPr>
        <p:txBody>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276999"/>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5" name="Holder 5"/>
          <p:cNvSpPr>
            <a:spLocks noGrp="1"/>
          </p:cNvSpPr>
          <p:nvPr>
            <p:ph type="dt" sz="half" idx="11"/>
          </p:nvPr>
        </p:nvSpPr>
        <p:spPr/>
        <p:txBody>
          <a:bodyPr/>
          <a:lstStyle>
            <a:lvl1pPr>
              <a:defRPr/>
            </a:lvl1pPr>
          </a:lstStyle>
          <a:p>
            <a:pPr>
              <a:defRPr/>
            </a:pPr>
            <a:fld id="{8F644164-75B6-453E-AF1D-43BDD4898115}" type="datetimeFigureOut">
              <a:rPr lang="en-US">
                <a:solidFill>
                  <a:prstClr val="black">
                    <a:tint val="75000"/>
                  </a:prstClr>
                </a:solidFill>
              </a:rPr>
              <a:pPr>
                <a:defRPr/>
              </a:pPr>
              <a:t>8/18/2022</a:t>
            </a:fld>
            <a:endParaRPr lang="en-US">
              <a:solidFill>
                <a:prstClr val="black">
                  <a:tint val="75000"/>
                </a:prstClr>
              </a:solidFill>
            </a:endParaRPr>
          </a:p>
        </p:txBody>
      </p:sp>
      <p:sp>
        <p:nvSpPr>
          <p:cNvPr id="6"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574AC234-050E-4CD2-8AE9-EFBC1DBBC004}"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25575440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465910" y="1112839"/>
            <a:ext cx="2628900" cy="430887"/>
          </a:xfrm>
        </p:spPr>
        <p:txBody>
          <a:bodyPr/>
          <a:lstStyle>
            <a:lvl1pPr>
              <a:defRPr sz="2800" b="0" i="0">
                <a:solidFill>
                  <a:srgbClr val="404040"/>
                </a:solidFill>
                <a:latin typeface="Trebuchet MS"/>
                <a:cs typeface="Trebuchet MS"/>
              </a:defRPr>
            </a:lvl1pPr>
          </a:lstStyle>
          <a:p>
            <a:endParaRPr/>
          </a:p>
        </p:txBody>
      </p:sp>
      <p:sp>
        <p:nvSpPr>
          <p:cNvPr id="3" name="Holder 3"/>
          <p:cNvSpPr>
            <a:spLocks noGrp="1"/>
          </p:cNvSpPr>
          <p:nvPr>
            <p:ph type="body" idx="1"/>
          </p:nvPr>
        </p:nvSpPr>
        <p:spPr>
          <a:xfrm>
            <a:off x="377429" y="1779589"/>
            <a:ext cx="6667500" cy="430887"/>
          </a:xfrm>
        </p:spPr>
        <p:txBody>
          <a:bodyPr/>
          <a:lstStyle>
            <a:lvl1pPr>
              <a:defRPr sz="2800" b="0" i="1">
                <a:solidFill>
                  <a:schemeClr val="tx1"/>
                </a:solidFill>
                <a:latin typeface="Carlito"/>
                <a:cs typeface="Carlito"/>
              </a:defRPr>
            </a:lvl1pPr>
          </a:lstStyle>
          <a:p>
            <a:endParaRPr/>
          </a:p>
        </p:txBody>
      </p:sp>
      <p:sp>
        <p:nvSpPr>
          <p:cNvPr id="4"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5" name="Holder 5"/>
          <p:cNvSpPr>
            <a:spLocks noGrp="1"/>
          </p:cNvSpPr>
          <p:nvPr>
            <p:ph type="dt" sz="half" idx="11"/>
          </p:nvPr>
        </p:nvSpPr>
        <p:spPr/>
        <p:txBody>
          <a:bodyPr/>
          <a:lstStyle>
            <a:lvl1pPr>
              <a:defRPr/>
            </a:lvl1pPr>
          </a:lstStyle>
          <a:p>
            <a:pPr>
              <a:defRPr/>
            </a:pPr>
            <a:fld id="{9D653D47-3025-416D-B99C-F48EAD4A39E7}" type="datetimeFigureOut">
              <a:rPr lang="en-US">
                <a:solidFill>
                  <a:prstClr val="black">
                    <a:tint val="75000"/>
                  </a:prstClr>
                </a:solidFill>
              </a:rPr>
              <a:pPr>
                <a:defRPr/>
              </a:pPr>
              <a:t>8/18/2022</a:t>
            </a:fld>
            <a:endParaRPr lang="en-US">
              <a:solidFill>
                <a:prstClr val="black">
                  <a:tint val="75000"/>
                </a:prstClr>
              </a:solidFill>
            </a:endParaRPr>
          </a:p>
        </p:txBody>
      </p:sp>
      <p:sp>
        <p:nvSpPr>
          <p:cNvPr id="6"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272E15D3-7628-4B9E-B059-D3AE60E02BD6}"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8370810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465910" y="1112839"/>
            <a:ext cx="2628900" cy="430887"/>
          </a:xfrm>
        </p:spPr>
        <p:txBody>
          <a:bodyPr/>
          <a:lstStyle>
            <a:lvl1pPr>
              <a:defRPr sz="2800" b="0" i="0">
                <a:solidFill>
                  <a:srgbClr val="404040"/>
                </a:solidFill>
                <a:latin typeface="Trebuchet MS"/>
                <a:cs typeface="Trebuchet MS"/>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6" name="Holder 5"/>
          <p:cNvSpPr>
            <a:spLocks noGrp="1"/>
          </p:cNvSpPr>
          <p:nvPr>
            <p:ph type="dt" sz="half" idx="11"/>
          </p:nvPr>
        </p:nvSpPr>
        <p:spPr/>
        <p:txBody>
          <a:bodyPr/>
          <a:lstStyle>
            <a:lvl1pPr>
              <a:defRPr/>
            </a:lvl1pPr>
          </a:lstStyle>
          <a:p>
            <a:pPr>
              <a:defRPr/>
            </a:pPr>
            <a:fld id="{7CE44C28-1DD1-47C3-8C11-7DF66EBB9A66}" type="datetimeFigureOut">
              <a:rPr lang="en-US">
                <a:solidFill>
                  <a:prstClr val="black">
                    <a:tint val="75000"/>
                  </a:prstClr>
                </a:solidFill>
              </a:rPr>
              <a:pPr>
                <a:defRPr/>
              </a:pPr>
              <a:t>8/18/2022</a:t>
            </a:fld>
            <a:endParaRPr lang="en-US">
              <a:solidFill>
                <a:prstClr val="black">
                  <a:tint val="75000"/>
                </a:prstClr>
              </a:solidFill>
            </a:endParaRPr>
          </a:p>
        </p:txBody>
      </p:sp>
      <p:sp>
        <p:nvSpPr>
          <p:cNvPr id="7"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8941B526-15D9-43D1-8295-5E24B57857CB}"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2599474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465910" y="1112839"/>
            <a:ext cx="2628900" cy="430887"/>
          </a:xfrm>
        </p:spPr>
        <p:txBody>
          <a:bodyPr/>
          <a:lstStyle>
            <a:lvl1pPr>
              <a:defRPr sz="2800" b="0" i="0">
                <a:solidFill>
                  <a:srgbClr val="404040"/>
                </a:solidFill>
                <a:latin typeface="Trebuchet MS"/>
                <a:cs typeface="Trebuchet MS"/>
              </a:defRPr>
            </a:lvl1pPr>
          </a:lstStyle>
          <a:p>
            <a:endParaRPr/>
          </a:p>
        </p:txBody>
      </p:sp>
      <p:sp>
        <p:nvSpPr>
          <p:cNvPr id="3"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4" name="Holder 5"/>
          <p:cNvSpPr>
            <a:spLocks noGrp="1"/>
          </p:cNvSpPr>
          <p:nvPr>
            <p:ph type="dt" sz="half" idx="11"/>
          </p:nvPr>
        </p:nvSpPr>
        <p:spPr/>
        <p:txBody>
          <a:bodyPr/>
          <a:lstStyle>
            <a:lvl1pPr>
              <a:defRPr/>
            </a:lvl1pPr>
          </a:lstStyle>
          <a:p>
            <a:pPr>
              <a:defRPr/>
            </a:pPr>
            <a:fld id="{722CB738-16C7-47BE-8ADF-DEBE5C8D0DE0}" type="datetimeFigureOut">
              <a:rPr lang="en-US">
                <a:solidFill>
                  <a:prstClr val="black">
                    <a:tint val="75000"/>
                  </a:prstClr>
                </a:solidFill>
              </a:rPr>
              <a:pPr>
                <a:defRPr/>
              </a:pPr>
              <a:t>8/18/2022</a:t>
            </a:fld>
            <a:endParaRPr lang="en-US">
              <a:solidFill>
                <a:prstClr val="black">
                  <a:tint val="75000"/>
                </a:prstClr>
              </a:solidFill>
            </a:endParaRPr>
          </a:p>
        </p:txBody>
      </p:sp>
      <p:sp>
        <p:nvSpPr>
          <p:cNvPr id="5"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AE2A60D4-1767-4B43-94CB-64D8DA5018D0}"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571325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3" name="Holder 5"/>
          <p:cNvSpPr>
            <a:spLocks noGrp="1"/>
          </p:cNvSpPr>
          <p:nvPr>
            <p:ph type="dt" sz="half" idx="11"/>
          </p:nvPr>
        </p:nvSpPr>
        <p:spPr/>
        <p:txBody>
          <a:bodyPr/>
          <a:lstStyle>
            <a:lvl1pPr>
              <a:defRPr/>
            </a:lvl1pPr>
          </a:lstStyle>
          <a:p>
            <a:pPr>
              <a:defRPr/>
            </a:pPr>
            <a:fld id="{BA915112-0023-468D-AB3A-EC8259A1A8CA}" type="datetimeFigureOut">
              <a:rPr lang="en-US">
                <a:solidFill>
                  <a:prstClr val="black">
                    <a:tint val="75000"/>
                  </a:prstClr>
                </a:solidFill>
              </a:rPr>
              <a:pPr>
                <a:defRPr/>
              </a:pPr>
              <a:t>8/18/2022</a:t>
            </a:fld>
            <a:endParaRPr lang="en-US">
              <a:solidFill>
                <a:prstClr val="black">
                  <a:tint val="75000"/>
                </a:prstClr>
              </a:solidFill>
            </a:endParaRPr>
          </a:p>
        </p:txBody>
      </p:sp>
      <p:sp>
        <p:nvSpPr>
          <p:cNvPr id="4"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7F03B7C8-5A62-4984-AB46-83D0F6AB9980}"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31725796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0149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613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4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16478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86170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40070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53136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1530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9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33294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68286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3685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8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8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70210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688433"/>
            <a:ext cx="8520600" cy="4403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90721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9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3.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9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8/18/2022</a:t>
            </a:fld>
            <a:endParaRPr lang="en-US"/>
          </a:p>
        </p:txBody>
      </p:sp>
      <p:sp>
        <p:nvSpPr>
          <p:cNvPr id="5" name="Footer Placeholder 4"/>
          <p:cNvSpPr>
            <a:spLocks noGrp="1"/>
          </p:cNvSpPr>
          <p:nvPr>
            <p:ph type="ftr" sz="quarter" idx="3"/>
          </p:nvPr>
        </p:nvSpPr>
        <p:spPr>
          <a:xfrm>
            <a:off x="3124200" y="635639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9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8788"/>
            <a:ext cx="8229600" cy="76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2"/>
          <p:cNvSpPr txBox="1">
            <a:spLocks/>
          </p:cNvSpPr>
          <p:nvPr/>
        </p:nvSpPr>
        <p:spPr>
          <a:xfrm>
            <a:off x="403246" y="6448425"/>
            <a:ext cx="309563" cy="255588"/>
          </a:xfrm>
          <a:prstGeom prst="rect">
            <a:avLst/>
          </a:prstGeom>
          <a:noFill/>
          <a:ln>
            <a:noFill/>
          </a:ln>
        </p:spPr>
        <p:txBody>
          <a:bodyPr lIns="0" tIns="41390" rIns="0" bIns="4139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defRPr/>
            </a:pPr>
            <a:fld id="{ECCCA478-560C-43E9-9D5D-B5F5E8BB9AF2}" type="slidenum">
              <a:rPr lang="en-US" altLang="en-US" sz="800" smtClean="0">
                <a:solidFill>
                  <a:srgbClr val="98A4AE"/>
                </a:solidFill>
                <a:latin typeface="Helvetica Light"/>
                <a:ea typeface="Helvetica Light"/>
                <a:cs typeface="Helvetica Light"/>
              </a:rPr>
              <a:pPr fontAlgn="base">
                <a:spcBef>
                  <a:spcPct val="50000"/>
                </a:spcBef>
                <a:spcAft>
                  <a:spcPct val="0"/>
                </a:spcAft>
                <a:defRPr/>
              </a:pPr>
              <a:t>‹#›</a:t>
            </a:fld>
            <a:endParaRPr lang="en-US" altLang="en-US" sz="800">
              <a:solidFill>
                <a:srgbClr val="98A4AE"/>
              </a:solidFill>
              <a:latin typeface="Helvetica Light"/>
              <a:ea typeface="Helvetica Light"/>
              <a:cs typeface="Helvetica Light"/>
            </a:endParaRPr>
          </a:p>
        </p:txBody>
      </p:sp>
      <p:sp>
        <p:nvSpPr>
          <p:cNvPr id="6" name="Rectangle 5"/>
          <p:cNvSpPr/>
          <p:nvPr/>
        </p:nvSpPr>
        <p:spPr>
          <a:xfrm>
            <a:off x="0" y="0"/>
            <a:ext cx="9144000" cy="190500"/>
          </a:xfrm>
          <a:prstGeom prst="rect">
            <a:avLst/>
          </a:prstGeom>
          <a:solidFill>
            <a:schemeClr val="accent5"/>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Slide Number Placeholder 2"/>
          <p:cNvSpPr txBox="1">
            <a:spLocks/>
          </p:cNvSpPr>
          <p:nvPr/>
        </p:nvSpPr>
        <p:spPr>
          <a:xfrm>
            <a:off x="403246" y="6448425"/>
            <a:ext cx="309563" cy="255588"/>
          </a:xfrm>
          <a:prstGeom prst="rect">
            <a:avLst/>
          </a:prstGeom>
          <a:noFill/>
          <a:ln>
            <a:noFill/>
          </a:ln>
        </p:spPr>
        <p:txBody>
          <a:bodyPr lIns="0" tIns="41390" rIns="0" bIns="4139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defRPr/>
            </a:pPr>
            <a:fld id="{2A0B2747-C170-4756-B48D-8D59FA4CD710}" type="slidenum">
              <a:rPr lang="en-US" altLang="en-US" sz="800" smtClean="0">
                <a:solidFill>
                  <a:srgbClr val="98A4AE"/>
                </a:solidFill>
                <a:latin typeface="Helvetica Light"/>
                <a:ea typeface="Helvetica Light"/>
                <a:cs typeface="Helvetica Light"/>
              </a:rPr>
              <a:pPr fontAlgn="base">
                <a:spcBef>
                  <a:spcPct val="50000"/>
                </a:spcBef>
                <a:spcAft>
                  <a:spcPct val="0"/>
                </a:spcAft>
                <a:defRPr/>
              </a:pPr>
              <a:t>‹#›</a:t>
            </a:fld>
            <a:endParaRPr lang="en-US" altLang="en-US" sz="800" dirty="0">
              <a:solidFill>
                <a:srgbClr val="98A4AE"/>
              </a:solidFill>
              <a:latin typeface="Helvetica Light"/>
              <a:ea typeface="Helvetica Light"/>
              <a:cs typeface="Helvetica Light"/>
            </a:endParaRPr>
          </a:p>
        </p:txBody>
      </p:sp>
      <p:sp>
        <p:nvSpPr>
          <p:cNvPr id="12" name="Rectangle 11"/>
          <p:cNvSpPr/>
          <p:nvPr/>
        </p:nvSpPr>
        <p:spPr>
          <a:xfrm>
            <a:off x="0" y="0"/>
            <a:ext cx="9144000" cy="190500"/>
          </a:xfrm>
          <a:prstGeom prst="rect">
            <a:avLst/>
          </a:prstGeom>
          <a:solidFill>
            <a:schemeClr val="accent5"/>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a:p>
            <a:pPr algn="ctr">
              <a:spcBef>
                <a:spcPct val="50000"/>
              </a:spcBef>
              <a:defRPr/>
            </a:pPr>
            <a:endParaRPr lang="en-US" dirty="0">
              <a:solidFill>
                <a:srgbClr val="FFFFFF"/>
              </a:solidFill>
            </a:endParaRPr>
          </a:p>
        </p:txBody>
      </p:sp>
      <p:pic>
        <p:nvPicPr>
          <p:cNvPr id="1032" name="Picture 1"/>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6629402" y="6176963"/>
            <a:ext cx="197961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85278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Lst>
  <p:hf sldNum="0" hdr="0" ftr="0" dt="0"/>
  <p:txStyles>
    <p:titleStyle>
      <a:lvl1pPr algn="l" rtl="0" eaLnBrk="0" fontAlgn="base" hangingPunct="0">
        <a:lnSpc>
          <a:spcPct val="85000"/>
        </a:lnSpc>
        <a:spcBef>
          <a:spcPct val="0"/>
        </a:spcBef>
        <a:spcAft>
          <a:spcPct val="0"/>
        </a:spcAft>
        <a:defRPr sz="3200">
          <a:solidFill>
            <a:srgbClr val="225C67"/>
          </a:solidFill>
          <a:latin typeface="Arial"/>
          <a:ea typeface="+mj-ea"/>
          <a:cs typeface="Arial"/>
        </a:defRPr>
      </a:lvl1pPr>
      <a:lvl2pPr algn="l" rtl="0" eaLnBrk="0" fontAlgn="base" hangingPunct="0">
        <a:lnSpc>
          <a:spcPct val="85000"/>
        </a:lnSpc>
        <a:spcBef>
          <a:spcPct val="0"/>
        </a:spcBef>
        <a:spcAft>
          <a:spcPct val="0"/>
        </a:spcAft>
        <a:defRPr sz="3200">
          <a:solidFill>
            <a:srgbClr val="225C67"/>
          </a:solidFill>
          <a:latin typeface="Arial" charset="0"/>
          <a:cs typeface="Arial" charset="0"/>
        </a:defRPr>
      </a:lvl2pPr>
      <a:lvl3pPr algn="l" rtl="0" eaLnBrk="0" fontAlgn="base" hangingPunct="0">
        <a:lnSpc>
          <a:spcPct val="85000"/>
        </a:lnSpc>
        <a:spcBef>
          <a:spcPct val="0"/>
        </a:spcBef>
        <a:spcAft>
          <a:spcPct val="0"/>
        </a:spcAft>
        <a:defRPr sz="3200">
          <a:solidFill>
            <a:srgbClr val="225C67"/>
          </a:solidFill>
          <a:latin typeface="Arial" charset="0"/>
          <a:cs typeface="Arial" charset="0"/>
        </a:defRPr>
      </a:lvl3pPr>
      <a:lvl4pPr algn="l" rtl="0" eaLnBrk="0" fontAlgn="base" hangingPunct="0">
        <a:lnSpc>
          <a:spcPct val="85000"/>
        </a:lnSpc>
        <a:spcBef>
          <a:spcPct val="0"/>
        </a:spcBef>
        <a:spcAft>
          <a:spcPct val="0"/>
        </a:spcAft>
        <a:defRPr sz="3200">
          <a:solidFill>
            <a:srgbClr val="225C67"/>
          </a:solidFill>
          <a:latin typeface="Arial" charset="0"/>
          <a:cs typeface="Arial" charset="0"/>
        </a:defRPr>
      </a:lvl4pPr>
      <a:lvl5pPr algn="l" rtl="0" eaLnBrk="0" fontAlgn="base" hangingPunct="0">
        <a:lnSpc>
          <a:spcPct val="85000"/>
        </a:lnSpc>
        <a:spcBef>
          <a:spcPct val="0"/>
        </a:spcBef>
        <a:spcAft>
          <a:spcPct val="0"/>
        </a:spcAft>
        <a:defRPr sz="3200">
          <a:solidFill>
            <a:srgbClr val="225C67"/>
          </a:solidFill>
          <a:latin typeface="Arial" charset="0"/>
          <a:cs typeface="Arial" charset="0"/>
        </a:defRPr>
      </a:lvl5pPr>
      <a:lvl6pPr marL="455293" algn="ctr" rtl="0" eaLnBrk="1" fontAlgn="base" hangingPunct="1">
        <a:spcBef>
          <a:spcPct val="0"/>
        </a:spcBef>
        <a:spcAft>
          <a:spcPct val="0"/>
        </a:spcAft>
        <a:defRPr sz="4300">
          <a:solidFill>
            <a:schemeClr val="tx2"/>
          </a:solidFill>
          <a:latin typeface="Arial" charset="0"/>
          <a:cs typeface="Arial" charset="0"/>
        </a:defRPr>
      </a:lvl6pPr>
      <a:lvl7pPr marL="910587" algn="ctr" rtl="0" eaLnBrk="1" fontAlgn="base" hangingPunct="1">
        <a:spcBef>
          <a:spcPct val="0"/>
        </a:spcBef>
        <a:spcAft>
          <a:spcPct val="0"/>
        </a:spcAft>
        <a:defRPr sz="4300">
          <a:solidFill>
            <a:schemeClr val="tx2"/>
          </a:solidFill>
          <a:latin typeface="Arial" charset="0"/>
          <a:cs typeface="Arial" charset="0"/>
        </a:defRPr>
      </a:lvl7pPr>
      <a:lvl8pPr marL="1365880" algn="ctr" rtl="0" eaLnBrk="1" fontAlgn="base" hangingPunct="1">
        <a:spcBef>
          <a:spcPct val="0"/>
        </a:spcBef>
        <a:spcAft>
          <a:spcPct val="0"/>
        </a:spcAft>
        <a:defRPr sz="4300">
          <a:solidFill>
            <a:schemeClr val="tx2"/>
          </a:solidFill>
          <a:latin typeface="Arial" charset="0"/>
          <a:cs typeface="Arial" charset="0"/>
        </a:defRPr>
      </a:lvl8pPr>
      <a:lvl9pPr marL="1821174" algn="ctr" rtl="0" eaLnBrk="1" fontAlgn="base" hangingPunct="1">
        <a:spcBef>
          <a:spcPct val="0"/>
        </a:spcBef>
        <a:spcAft>
          <a:spcPct val="0"/>
        </a:spcAft>
        <a:defRPr sz="4300">
          <a:solidFill>
            <a:schemeClr val="tx2"/>
          </a:solidFill>
          <a:latin typeface="Arial" charset="0"/>
          <a:cs typeface="Arial" charset="0"/>
        </a:defRPr>
      </a:lvl9pPr>
    </p:titleStyle>
    <p:bodyStyle>
      <a:lvl1pPr marL="153988" indent="-153988" algn="l" rtl="0" eaLnBrk="0" fontAlgn="base" hangingPunct="0">
        <a:lnSpc>
          <a:spcPct val="95000"/>
        </a:lnSpc>
        <a:spcBef>
          <a:spcPts val="900"/>
        </a:spcBef>
        <a:spcAft>
          <a:spcPct val="0"/>
        </a:spcAft>
        <a:buSzPct val="80000"/>
        <a:buFont typeface="Wingdings" panose="05000000000000000000" pitchFamily="2" charset="2"/>
        <a:buChar char="§"/>
        <a:defRPr lang="en-US" dirty="0">
          <a:solidFill>
            <a:schemeClr val="accent1"/>
          </a:solidFill>
          <a:latin typeface="Arial"/>
          <a:ea typeface="+mn-ea"/>
          <a:cs typeface="Arial"/>
        </a:defRPr>
      </a:lvl1pPr>
      <a:lvl2pPr marL="309563" indent="-153988" algn="l" rtl="0" eaLnBrk="0" fontAlgn="base" hangingPunct="0">
        <a:lnSpc>
          <a:spcPct val="95000"/>
        </a:lnSpc>
        <a:spcBef>
          <a:spcPts val="725"/>
        </a:spcBef>
        <a:spcAft>
          <a:spcPct val="0"/>
        </a:spcAft>
        <a:buFont typeface="Arial" panose="020B0604020202020204" pitchFamily="34" charset="0"/>
        <a:buChar char="−"/>
        <a:defRPr lang="en-US" dirty="0">
          <a:solidFill>
            <a:schemeClr val="accent1"/>
          </a:solidFill>
          <a:latin typeface="Arial"/>
          <a:cs typeface="Arial"/>
        </a:defRPr>
      </a:lvl2pPr>
      <a:lvl3pPr marL="465138" indent="-153988" algn="l" rtl="0" eaLnBrk="0" fontAlgn="base" hangingPunct="0">
        <a:lnSpc>
          <a:spcPct val="95000"/>
        </a:lnSpc>
        <a:spcBef>
          <a:spcPts val="538"/>
        </a:spcBef>
        <a:spcAft>
          <a:spcPct val="0"/>
        </a:spcAft>
        <a:buSzPct val="80000"/>
        <a:buFont typeface="Wingdings" panose="05000000000000000000" pitchFamily="2" charset="2"/>
        <a:buChar char="§"/>
        <a:defRPr lang="en-US" dirty="0">
          <a:solidFill>
            <a:schemeClr val="accent1"/>
          </a:solidFill>
          <a:latin typeface="Arial"/>
          <a:cs typeface="Arial"/>
        </a:defRPr>
      </a:lvl3pPr>
      <a:lvl4pPr marL="620713" indent="-153988" algn="l" rtl="0" eaLnBrk="0" fontAlgn="base" hangingPunct="0">
        <a:lnSpc>
          <a:spcPct val="95000"/>
        </a:lnSpc>
        <a:spcBef>
          <a:spcPts val="363"/>
        </a:spcBef>
        <a:spcAft>
          <a:spcPct val="0"/>
        </a:spcAft>
        <a:buFont typeface="Arial" panose="020B0604020202020204" pitchFamily="34" charset="0"/>
        <a:buChar char="−"/>
        <a:defRPr lang="en-US" sz="1600" dirty="0">
          <a:solidFill>
            <a:schemeClr val="accent1"/>
          </a:solidFill>
          <a:latin typeface="Arial"/>
          <a:cs typeface="Arial"/>
        </a:defRPr>
      </a:lvl4pPr>
      <a:lvl5pPr marL="723900" indent="-103188" algn="l" rtl="0" eaLnBrk="0" fontAlgn="base" hangingPunct="0">
        <a:lnSpc>
          <a:spcPct val="95000"/>
        </a:lnSpc>
        <a:spcBef>
          <a:spcPts val="363"/>
        </a:spcBef>
        <a:spcAft>
          <a:spcPct val="0"/>
        </a:spcAft>
        <a:buSzPct val="80000"/>
        <a:buFont typeface="Wingdings" panose="05000000000000000000" pitchFamily="2" charset="2"/>
        <a:buChar char="§"/>
        <a:defRPr lang="en-US" sz="1600" dirty="0">
          <a:solidFill>
            <a:schemeClr val="accent1"/>
          </a:solidFill>
          <a:latin typeface="Arial"/>
          <a:cs typeface="Arial"/>
        </a:defRPr>
      </a:lvl5pPr>
      <a:lvl6pPr marL="2504114" indent="-227647" algn="l" rtl="0" eaLnBrk="1" fontAlgn="base" hangingPunct="1">
        <a:spcBef>
          <a:spcPct val="20000"/>
        </a:spcBef>
        <a:spcAft>
          <a:spcPct val="0"/>
        </a:spcAft>
        <a:buChar char="»"/>
        <a:defRPr sz="2000">
          <a:solidFill>
            <a:schemeClr val="tx1"/>
          </a:solidFill>
          <a:latin typeface="+mn-lt"/>
          <a:cs typeface="+mn-cs"/>
        </a:defRPr>
      </a:lvl6pPr>
      <a:lvl7pPr marL="2959408" indent="-227647" algn="l" rtl="0" eaLnBrk="1" fontAlgn="base" hangingPunct="1">
        <a:spcBef>
          <a:spcPct val="20000"/>
        </a:spcBef>
        <a:spcAft>
          <a:spcPct val="0"/>
        </a:spcAft>
        <a:buChar char="»"/>
        <a:defRPr sz="2000">
          <a:solidFill>
            <a:schemeClr val="tx1"/>
          </a:solidFill>
          <a:latin typeface="+mn-lt"/>
          <a:cs typeface="+mn-cs"/>
        </a:defRPr>
      </a:lvl7pPr>
      <a:lvl8pPr marL="3414701" indent="-227647" algn="l" rtl="0" eaLnBrk="1" fontAlgn="base" hangingPunct="1">
        <a:spcBef>
          <a:spcPct val="20000"/>
        </a:spcBef>
        <a:spcAft>
          <a:spcPct val="0"/>
        </a:spcAft>
        <a:buChar char="»"/>
        <a:defRPr sz="2000">
          <a:solidFill>
            <a:schemeClr val="tx1"/>
          </a:solidFill>
          <a:latin typeface="+mn-lt"/>
          <a:cs typeface="+mn-cs"/>
        </a:defRPr>
      </a:lvl8pPr>
      <a:lvl9pPr marL="3869995" indent="-227647"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0587" rtl="0" eaLnBrk="1" latinLnBrk="0" hangingPunct="1">
        <a:defRPr sz="1800" kern="1200">
          <a:solidFill>
            <a:schemeClr val="tx1"/>
          </a:solidFill>
          <a:latin typeface="+mn-lt"/>
          <a:ea typeface="+mn-ea"/>
          <a:cs typeface="+mn-cs"/>
        </a:defRPr>
      </a:lvl1pPr>
      <a:lvl2pPr marL="455293" algn="l" defTabSz="910587" rtl="0" eaLnBrk="1" latinLnBrk="0" hangingPunct="1">
        <a:defRPr sz="1800" kern="1200">
          <a:solidFill>
            <a:schemeClr val="tx1"/>
          </a:solidFill>
          <a:latin typeface="+mn-lt"/>
          <a:ea typeface="+mn-ea"/>
          <a:cs typeface="+mn-cs"/>
        </a:defRPr>
      </a:lvl2pPr>
      <a:lvl3pPr marL="910587" algn="l" defTabSz="910587" rtl="0" eaLnBrk="1" latinLnBrk="0" hangingPunct="1">
        <a:defRPr sz="1800" kern="1200">
          <a:solidFill>
            <a:schemeClr val="tx1"/>
          </a:solidFill>
          <a:latin typeface="+mn-lt"/>
          <a:ea typeface="+mn-ea"/>
          <a:cs typeface="+mn-cs"/>
        </a:defRPr>
      </a:lvl3pPr>
      <a:lvl4pPr marL="1365880" algn="l" defTabSz="910587" rtl="0" eaLnBrk="1" latinLnBrk="0" hangingPunct="1">
        <a:defRPr sz="1800" kern="1200">
          <a:solidFill>
            <a:schemeClr val="tx1"/>
          </a:solidFill>
          <a:latin typeface="+mn-lt"/>
          <a:ea typeface="+mn-ea"/>
          <a:cs typeface="+mn-cs"/>
        </a:defRPr>
      </a:lvl4pPr>
      <a:lvl5pPr marL="1821174" algn="l" defTabSz="910587" rtl="0" eaLnBrk="1" latinLnBrk="0" hangingPunct="1">
        <a:defRPr sz="1800" kern="1200">
          <a:solidFill>
            <a:schemeClr val="tx1"/>
          </a:solidFill>
          <a:latin typeface="+mn-lt"/>
          <a:ea typeface="+mn-ea"/>
          <a:cs typeface="+mn-cs"/>
        </a:defRPr>
      </a:lvl5pPr>
      <a:lvl6pPr marL="2276467" algn="l" defTabSz="910587" rtl="0" eaLnBrk="1" latinLnBrk="0" hangingPunct="1">
        <a:defRPr sz="1800" kern="1200">
          <a:solidFill>
            <a:schemeClr val="tx1"/>
          </a:solidFill>
          <a:latin typeface="+mn-lt"/>
          <a:ea typeface="+mn-ea"/>
          <a:cs typeface="+mn-cs"/>
        </a:defRPr>
      </a:lvl6pPr>
      <a:lvl7pPr marL="2731761" algn="l" defTabSz="910587" rtl="0" eaLnBrk="1" latinLnBrk="0" hangingPunct="1">
        <a:defRPr sz="1800" kern="1200">
          <a:solidFill>
            <a:schemeClr val="tx1"/>
          </a:solidFill>
          <a:latin typeface="+mn-lt"/>
          <a:ea typeface="+mn-ea"/>
          <a:cs typeface="+mn-cs"/>
        </a:defRPr>
      </a:lvl7pPr>
      <a:lvl8pPr marL="3187054" algn="l" defTabSz="910587" rtl="0" eaLnBrk="1" latinLnBrk="0" hangingPunct="1">
        <a:defRPr sz="1800" kern="1200">
          <a:solidFill>
            <a:schemeClr val="tx1"/>
          </a:solidFill>
          <a:latin typeface="+mn-lt"/>
          <a:ea typeface="+mn-ea"/>
          <a:cs typeface="+mn-cs"/>
        </a:defRPr>
      </a:lvl8pPr>
      <a:lvl9pPr marL="3642348" algn="l" defTabSz="91058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g object 16"/>
          <p:cNvSpPr>
            <a:spLocks/>
          </p:cNvSpPr>
          <p:nvPr/>
        </p:nvSpPr>
        <p:spPr bwMode="auto">
          <a:xfrm>
            <a:off x="6996113" y="22225"/>
            <a:ext cx="912019" cy="6835775"/>
          </a:xfrm>
          <a:custGeom>
            <a:avLst/>
            <a:gdLst>
              <a:gd name="T0" fmla="*/ 0 w 1215390"/>
              <a:gd name="T1" fmla="*/ 0 h 6835140"/>
              <a:gd name="T2" fmla="*/ 1217041 w 1215390"/>
              <a:gd name="T3" fmla="*/ 6837042 h 6835140"/>
              <a:gd name="T4" fmla="*/ 0 60000 65536"/>
              <a:gd name="T5" fmla="*/ 0 60000 65536"/>
            </a:gdLst>
            <a:ahLst/>
            <a:cxnLst>
              <a:cxn ang="T4">
                <a:pos x="T0" y="T1"/>
              </a:cxn>
              <a:cxn ang="T5">
                <a:pos x="T2" y="T3"/>
              </a:cxn>
            </a:cxnLst>
            <a:rect l="0" t="0" r="r" b="b"/>
            <a:pathLst>
              <a:path w="1215390" h="6835140">
                <a:moveTo>
                  <a:pt x="0" y="0"/>
                </a:moveTo>
                <a:lnTo>
                  <a:pt x="1215135" y="6835137"/>
                </a:lnTo>
              </a:path>
            </a:pathLst>
          </a:custGeom>
          <a:noFill/>
          <a:ln w="9525">
            <a:solidFill>
              <a:srgbClr val="5FCAE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27" name="bg object 17"/>
          <p:cNvSpPr>
            <a:spLocks/>
          </p:cNvSpPr>
          <p:nvPr/>
        </p:nvSpPr>
        <p:spPr bwMode="auto">
          <a:xfrm>
            <a:off x="5561410" y="3703638"/>
            <a:ext cx="3548063" cy="3154362"/>
          </a:xfrm>
          <a:custGeom>
            <a:avLst/>
            <a:gdLst>
              <a:gd name="T0" fmla="*/ 4730661 w 4730750"/>
              <a:gd name="T1" fmla="*/ 0 h 3154679"/>
              <a:gd name="T2" fmla="*/ 0 w 4730750"/>
              <a:gd name="T3" fmla="*/ 3153725 h 3154679"/>
              <a:gd name="T4" fmla="*/ 0 60000 65536"/>
              <a:gd name="T5" fmla="*/ 0 60000 65536"/>
            </a:gdLst>
            <a:ahLst/>
            <a:cxnLst>
              <a:cxn ang="T4">
                <a:pos x="T0" y="T1"/>
              </a:cxn>
              <a:cxn ang="T5">
                <a:pos x="T2" y="T3"/>
              </a:cxn>
            </a:cxnLst>
            <a:rect l="0" t="0" r="r" b="b"/>
            <a:pathLst>
              <a:path w="4730750" h="3154679">
                <a:moveTo>
                  <a:pt x="4730661" y="0"/>
                </a:moveTo>
                <a:lnTo>
                  <a:pt x="0" y="3154676"/>
                </a:lnTo>
              </a:path>
            </a:pathLst>
          </a:custGeom>
          <a:noFill/>
          <a:ln w="9525">
            <a:solidFill>
              <a:srgbClr val="5FCAE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28" name="bg object 18"/>
          <p:cNvSpPr>
            <a:spLocks/>
          </p:cNvSpPr>
          <p:nvPr/>
        </p:nvSpPr>
        <p:spPr bwMode="auto">
          <a:xfrm>
            <a:off x="6859191" y="14288"/>
            <a:ext cx="2250281" cy="6843712"/>
          </a:xfrm>
          <a:custGeom>
            <a:avLst/>
            <a:gdLst>
              <a:gd name="T0" fmla="*/ 3000043 w 3000375"/>
              <a:gd name="T1" fmla="*/ 0 h 6844665"/>
              <a:gd name="T2" fmla="*/ 2038399 w 3000375"/>
              <a:gd name="T3" fmla="*/ 0 h 6844665"/>
              <a:gd name="T4" fmla="*/ 0 w 3000375"/>
              <a:gd name="T5" fmla="*/ 6841422 h 6844665"/>
              <a:gd name="T6" fmla="*/ 3000043 w 3000375"/>
              <a:gd name="T7" fmla="*/ 6841422 h 6844665"/>
              <a:gd name="T8" fmla="*/ 3000043 w 3000375"/>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00375" h="6844665">
                <a:moveTo>
                  <a:pt x="3000043" y="0"/>
                </a:moveTo>
                <a:lnTo>
                  <a:pt x="2038399" y="0"/>
                </a:lnTo>
                <a:lnTo>
                  <a:pt x="0" y="6844281"/>
                </a:lnTo>
                <a:lnTo>
                  <a:pt x="3000043" y="6844281"/>
                </a:lnTo>
                <a:lnTo>
                  <a:pt x="3000043" y="0"/>
                </a:lnTo>
                <a:close/>
              </a:path>
            </a:pathLst>
          </a:custGeom>
          <a:solidFill>
            <a:srgbClr val="5FCAEE">
              <a:alpha val="36078"/>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29" name="bg object 19"/>
          <p:cNvSpPr>
            <a:spLocks/>
          </p:cNvSpPr>
          <p:nvPr/>
        </p:nvSpPr>
        <p:spPr bwMode="auto">
          <a:xfrm>
            <a:off x="7169944" y="14288"/>
            <a:ext cx="1941910" cy="6843712"/>
          </a:xfrm>
          <a:custGeom>
            <a:avLst/>
            <a:gdLst>
              <a:gd name="T0" fmla="*/ 2588328 w 2589529"/>
              <a:gd name="T1" fmla="*/ 0 h 6844665"/>
              <a:gd name="T2" fmla="*/ 0 w 2589529"/>
              <a:gd name="T3" fmla="*/ 0 h 6844665"/>
              <a:gd name="T4" fmla="*/ 1205333 w 2589529"/>
              <a:gd name="T5" fmla="*/ 6841422 h 6844665"/>
              <a:gd name="T6" fmla="*/ 2588328 w 2589529"/>
              <a:gd name="T7" fmla="*/ 6841422 h 6844665"/>
              <a:gd name="T8" fmla="*/ 2588328 w 2589529"/>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9529" h="6844665">
                <a:moveTo>
                  <a:pt x="2589276" y="0"/>
                </a:moveTo>
                <a:lnTo>
                  <a:pt x="0" y="0"/>
                </a:lnTo>
                <a:lnTo>
                  <a:pt x="1205774" y="6844281"/>
                </a:lnTo>
                <a:lnTo>
                  <a:pt x="2589276" y="6844281"/>
                </a:lnTo>
                <a:lnTo>
                  <a:pt x="2589276" y="0"/>
                </a:lnTo>
                <a:close/>
              </a:path>
            </a:pathLst>
          </a:custGeom>
          <a:solidFill>
            <a:srgbClr val="5FCAEE">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0" name="bg object 20"/>
          <p:cNvSpPr>
            <a:spLocks/>
          </p:cNvSpPr>
          <p:nvPr/>
        </p:nvSpPr>
        <p:spPr bwMode="auto">
          <a:xfrm>
            <a:off x="6681788" y="3070226"/>
            <a:ext cx="2430066" cy="3787775"/>
          </a:xfrm>
          <a:custGeom>
            <a:avLst/>
            <a:gdLst>
              <a:gd name="T0" fmla="*/ 3239328 w 3240404"/>
              <a:gd name="T1" fmla="*/ 0 h 3787140"/>
              <a:gd name="T2" fmla="*/ 0 w 3240404"/>
              <a:gd name="T3" fmla="*/ 3789042 h 3787140"/>
              <a:gd name="T4" fmla="*/ 3239328 w 3240404"/>
              <a:gd name="T5" fmla="*/ 3789042 h 3787140"/>
              <a:gd name="T6" fmla="*/ 3239328 w 3240404"/>
              <a:gd name="T7" fmla="*/ 0 h 37871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40404" h="3787140">
                <a:moveTo>
                  <a:pt x="3240276" y="0"/>
                </a:moveTo>
                <a:lnTo>
                  <a:pt x="0" y="3787137"/>
                </a:lnTo>
                <a:lnTo>
                  <a:pt x="3240276" y="3787137"/>
                </a:lnTo>
                <a:lnTo>
                  <a:pt x="3240276" y="0"/>
                </a:lnTo>
                <a:close/>
              </a:path>
            </a:pathLst>
          </a:custGeom>
          <a:solidFill>
            <a:srgbClr val="17AFE3">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1" name="bg object 21"/>
          <p:cNvSpPr>
            <a:spLocks/>
          </p:cNvSpPr>
          <p:nvPr/>
        </p:nvSpPr>
        <p:spPr bwMode="auto">
          <a:xfrm>
            <a:off x="6968729" y="14288"/>
            <a:ext cx="2141934" cy="6843712"/>
          </a:xfrm>
          <a:custGeom>
            <a:avLst/>
            <a:gdLst>
              <a:gd name="T0" fmla="*/ 2857311 w 2854959"/>
              <a:gd name="T1" fmla="*/ 0 h 6844665"/>
              <a:gd name="T2" fmla="*/ 0 w 2854959"/>
              <a:gd name="T3" fmla="*/ 0 h 6844665"/>
              <a:gd name="T4" fmla="*/ 2465152 w 2854959"/>
              <a:gd name="T5" fmla="*/ 6841422 h 6844665"/>
              <a:gd name="T6" fmla="*/ 2857311 w 2854959"/>
              <a:gd name="T7" fmla="*/ 6841422 h 6844665"/>
              <a:gd name="T8" fmla="*/ 2857311 w 2854959"/>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4959" h="6844665">
                <a:moveTo>
                  <a:pt x="2854452" y="0"/>
                </a:moveTo>
                <a:lnTo>
                  <a:pt x="0" y="0"/>
                </a:lnTo>
                <a:lnTo>
                  <a:pt x="2462685" y="6844281"/>
                </a:lnTo>
                <a:lnTo>
                  <a:pt x="2854452" y="6844281"/>
                </a:lnTo>
                <a:lnTo>
                  <a:pt x="2854452" y="0"/>
                </a:lnTo>
                <a:close/>
              </a:path>
            </a:pathLst>
          </a:custGeom>
          <a:solidFill>
            <a:srgbClr val="17AFE3">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2" name="bg object 22"/>
          <p:cNvSpPr>
            <a:spLocks/>
          </p:cNvSpPr>
          <p:nvPr/>
        </p:nvSpPr>
        <p:spPr bwMode="auto">
          <a:xfrm>
            <a:off x="8143876" y="14288"/>
            <a:ext cx="965597" cy="6843712"/>
          </a:xfrm>
          <a:custGeom>
            <a:avLst/>
            <a:gdLst>
              <a:gd name="T0" fmla="*/ 1286483 w 1287779"/>
              <a:gd name="T1" fmla="*/ 0 h 6844665"/>
              <a:gd name="T2" fmla="*/ 1016173 w 1287779"/>
              <a:gd name="T3" fmla="*/ 0 h 6844665"/>
              <a:gd name="T4" fmla="*/ 0 w 1287779"/>
              <a:gd name="T5" fmla="*/ 6841422 h 6844665"/>
              <a:gd name="T6" fmla="*/ 1286483 w 1287779"/>
              <a:gd name="T7" fmla="*/ 6841422 h 6844665"/>
              <a:gd name="T8" fmla="*/ 1286483 w 1287779"/>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7779" h="6844665">
                <a:moveTo>
                  <a:pt x="1287431" y="0"/>
                </a:moveTo>
                <a:lnTo>
                  <a:pt x="1016921" y="0"/>
                </a:lnTo>
                <a:lnTo>
                  <a:pt x="0" y="6844281"/>
                </a:lnTo>
                <a:lnTo>
                  <a:pt x="1287431" y="6844281"/>
                </a:lnTo>
                <a:lnTo>
                  <a:pt x="1287431" y="0"/>
                </a:lnTo>
                <a:close/>
              </a:path>
            </a:pathLst>
          </a:custGeom>
          <a:solidFill>
            <a:srgbClr val="2D83C3">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3" name="bg object 23"/>
          <p:cNvSpPr>
            <a:spLocks/>
          </p:cNvSpPr>
          <p:nvPr/>
        </p:nvSpPr>
        <p:spPr bwMode="auto">
          <a:xfrm>
            <a:off x="8172451" y="14288"/>
            <a:ext cx="937022" cy="6843712"/>
          </a:xfrm>
          <a:custGeom>
            <a:avLst/>
            <a:gdLst>
              <a:gd name="T0" fmla="*/ 1248731 w 1249679"/>
              <a:gd name="T1" fmla="*/ 0 h 6844665"/>
              <a:gd name="T2" fmla="*/ 0 w 1249679"/>
              <a:gd name="T3" fmla="*/ 0 h 6844665"/>
              <a:gd name="T4" fmla="*/ 1104687 w 1249679"/>
              <a:gd name="T5" fmla="*/ 6841422 h 6844665"/>
              <a:gd name="T6" fmla="*/ 1248731 w 1249679"/>
              <a:gd name="T7" fmla="*/ 6841422 h 6844665"/>
              <a:gd name="T8" fmla="*/ 1248731 w 1249679"/>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9679" h="6844665">
                <a:moveTo>
                  <a:pt x="1249679" y="0"/>
                </a:moveTo>
                <a:lnTo>
                  <a:pt x="0" y="0"/>
                </a:lnTo>
                <a:lnTo>
                  <a:pt x="1105525" y="6844281"/>
                </a:lnTo>
                <a:lnTo>
                  <a:pt x="1249679" y="6844281"/>
                </a:lnTo>
                <a:lnTo>
                  <a:pt x="1249679" y="0"/>
                </a:lnTo>
                <a:close/>
              </a:path>
            </a:pathLst>
          </a:custGeom>
          <a:solidFill>
            <a:srgbClr val="226192">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4" name="bg object 24"/>
          <p:cNvSpPr>
            <a:spLocks/>
          </p:cNvSpPr>
          <p:nvPr/>
        </p:nvSpPr>
        <p:spPr bwMode="auto">
          <a:xfrm>
            <a:off x="7755732" y="3611564"/>
            <a:ext cx="1354931" cy="3246437"/>
          </a:xfrm>
          <a:custGeom>
            <a:avLst/>
            <a:gdLst>
              <a:gd name="T0" fmla="*/ 1807321 w 1805940"/>
              <a:gd name="T1" fmla="*/ 0 h 3246120"/>
              <a:gd name="T2" fmla="*/ 0 w 1805940"/>
              <a:gd name="T3" fmla="*/ 3247067 h 3246120"/>
              <a:gd name="T4" fmla="*/ 1807321 w 1805940"/>
              <a:gd name="T5" fmla="*/ 3247067 h 3246120"/>
              <a:gd name="T6" fmla="*/ 1807321 w 1805940"/>
              <a:gd name="T7" fmla="*/ 0 h 3246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5940" h="3246120">
                <a:moveTo>
                  <a:pt x="1805416" y="0"/>
                </a:moveTo>
                <a:lnTo>
                  <a:pt x="0" y="3246116"/>
                </a:lnTo>
                <a:lnTo>
                  <a:pt x="1805416" y="3246116"/>
                </a:lnTo>
                <a:lnTo>
                  <a:pt x="1805416" y="0"/>
                </a:lnTo>
                <a:close/>
              </a:path>
            </a:pathLst>
          </a:custGeom>
          <a:solidFill>
            <a:srgbClr val="17AFE3">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5" name="bg object 25"/>
          <p:cNvSpPr>
            <a:spLocks/>
          </p:cNvSpPr>
          <p:nvPr/>
        </p:nvSpPr>
        <p:spPr bwMode="auto">
          <a:xfrm>
            <a:off x="0" y="4306888"/>
            <a:ext cx="301229" cy="2551112"/>
          </a:xfrm>
          <a:custGeom>
            <a:avLst/>
            <a:gdLst>
              <a:gd name="T0" fmla="*/ 0 w 401955"/>
              <a:gd name="T1" fmla="*/ 0 h 2552065"/>
              <a:gd name="T2" fmla="*/ 0 w 401955"/>
              <a:gd name="T3" fmla="*/ 2548606 h 2552065"/>
              <a:gd name="T4" fmla="*/ 400833 w 401955"/>
              <a:gd name="T5" fmla="*/ 2548606 h 2552065"/>
              <a:gd name="T6" fmla="*/ 0 w 401955"/>
              <a:gd name="T7" fmla="*/ 0 h 25520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1955" h="2552065">
                <a:moveTo>
                  <a:pt x="0" y="0"/>
                </a:moveTo>
                <a:lnTo>
                  <a:pt x="0" y="2551463"/>
                </a:lnTo>
                <a:lnTo>
                  <a:pt x="401783" y="2551463"/>
                </a:lnTo>
                <a:lnTo>
                  <a:pt x="0" y="0"/>
                </a:lnTo>
                <a:close/>
              </a:path>
            </a:pathLst>
          </a:custGeom>
          <a:solidFill>
            <a:srgbClr val="5FCAEE">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6" name="Holder 2"/>
          <p:cNvSpPr>
            <a:spLocks noGrp="1"/>
          </p:cNvSpPr>
          <p:nvPr>
            <p:ph type="title"/>
          </p:nvPr>
        </p:nvSpPr>
        <p:spPr bwMode="auto">
          <a:xfrm>
            <a:off x="3465910" y="1112839"/>
            <a:ext cx="2628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1037" name="Holder 3"/>
          <p:cNvSpPr>
            <a:spLocks noGrp="1"/>
          </p:cNvSpPr>
          <p:nvPr>
            <p:ph type="body" idx="1"/>
          </p:nvPr>
        </p:nvSpPr>
        <p:spPr bwMode="auto">
          <a:xfrm>
            <a:off x="377429" y="1779589"/>
            <a:ext cx="66675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p:cNvSpPr>
            <a:spLocks noGrp="1"/>
          </p:cNvSpPr>
          <p:nvPr>
            <p:ph type="ftr" sz="quarter" idx="5"/>
          </p:nvPr>
        </p:nvSpPr>
        <p:spPr>
          <a:xfrm>
            <a:off x="3108723" y="6378575"/>
            <a:ext cx="2926556" cy="276999"/>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defRPr>
            </a:lvl1pPr>
          </a:lstStyle>
          <a:p>
            <a:pPr>
              <a:defRPr/>
            </a:pPr>
            <a:endParaRPr>
              <a:solidFill>
                <a:prstClr val="black">
                  <a:tint val="75000"/>
                </a:prstClr>
              </a:solidFill>
            </a:endParaRPr>
          </a:p>
        </p:txBody>
      </p:sp>
      <p:sp>
        <p:nvSpPr>
          <p:cNvPr id="5" name="Holder 5"/>
          <p:cNvSpPr>
            <a:spLocks noGrp="1"/>
          </p:cNvSpPr>
          <p:nvPr>
            <p:ph type="dt" sz="half" idx="6"/>
          </p:nvPr>
        </p:nvSpPr>
        <p:spPr>
          <a:xfrm>
            <a:off x="457200" y="6378575"/>
            <a:ext cx="2102644" cy="276999"/>
          </a:xfrm>
          <a:prstGeom prst="rect">
            <a:avLst/>
          </a:prstGeom>
        </p:spPr>
        <p:txBody>
          <a:bodyPr wrap="square" lIns="0" tIns="0" rIns="0" bIns="0">
            <a:spAutoFit/>
          </a:bodyPr>
          <a:lstStyle>
            <a:lvl1pPr algn="l" eaLnBrk="1" fontAlgn="auto" hangingPunct="1">
              <a:spcBef>
                <a:spcPts val="0"/>
              </a:spcBef>
              <a:spcAft>
                <a:spcPts val="0"/>
              </a:spcAft>
              <a:defRPr>
                <a:solidFill>
                  <a:schemeClr val="tx1">
                    <a:tint val="75000"/>
                  </a:schemeClr>
                </a:solidFill>
                <a:latin typeface="+mn-lt"/>
              </a:defRPr>
            </a:lvl1pPr>
          </a:lstStyle>
          <a:p>
            <a:pPr>
              <a:defRPr/>
            </a:pPr>
            <a:fld id="{703DA30D-F53E-41AB-9A0E-E7FAC026F229}" type="datetimeFigureOut">
              <a:rPr lang="en-US">
                <a:solidFill>
                  <a:prstClr val="black">
                    <a:tint val="75000"/>
                  </a:prstClr>
                </a:solidFill>
              </a:rPr>
              <a:pPr>
                <a:defRPr/>
              </a:pPr>
              <a:t>8/18/2022</a:t>
            </a:fld>
            <a:endParaRPr lang="en-US">
              <a:solidFill>
                <a:prstClr val="black">
                  <a:tint val="75000"/>
                </a:prstClr>
              </a:solidFill>
            </a:endParaRPr>
          </a:p>
        </p:txBody>
      </p:sp>
      <p:sp>
        <p:nvSpPr>
          <p:cNvPr id="6" name="Holder 6"/>
          <p:cNvSpPr>
            <a:spLocks noGrp="1"/>
          </p:cNvSpPr>
          <p:nvPr>
            <p:ph type="sldNum" sz="quarter" idx="7"/>
          </p:nvPr>
        </p:nvSpPr>
        <p:spPr>
          <a:xfrm>
            <a:off x="7593807" y="6156325"/>
            <a:ext cx="1432322" cy="4344779"/>
          </a:xfrm>
          <a:prstGeom prst="rect">
            <a:avLst/>
          </a:prstGeom>
        </p:spPr>
        <p:txBody>
          <a:bodyPr vert="horz" wrap="square" lIns="0" tIns="0" rIns="0" bIns="0" numCol="1" anchor="t" anchorCtr="0" compatLnSpc="1">
            <a:prstTxWarp prst="textNoShape">
              <a:avLst/>
            </a:prstTxWarp>
            <a:spAutoFit/>
          </a:bodyPr>
          <a:lstStyle>
            <a:lvl1pPr marL="1266825" eaLnBrk="1" hangingPunct="1">
              <a:lnSpc>
                <a:spcPts val="1925"/>
              </a:lnSpc>
              <a:spcBef>
                <a:spcPts val="1288"/>
              </a:spcBef>
              <a:defRPr sz="1600" b="1">
                <a:solidFill>
                  <a:srgbClr val="FFC000"/>
                </a:solidFill>
                <a:latin typeface="Trebuchet MS" pitchFamily="34" charset="0"/>
                <a:ea typeface="Trebuchet MS" pitchFamily="34" charset="0"/>
                <a:cs typeface="Trebuchet MS" pitchFamily="34" charset="0"/>
              </a:defRPr>
            </a:lvl1pPr>
          </a:lstStyle>
          <a:p>
            <a:pPr fontAlgn="base">
              <a:spcBef>
                <a:spcPct val="0"/>
              </a:spcBef>
              <a:spcAft>
                <a:spcPct val="0"/>
              </a:spcAft>
              <a:defRPr/>
            </a:pPr>
            <a:fld id="{95976461-E9F7-48A1-B7E3-8CA2B0363CF4}" type="slidenum">
              <a:rPr lang="en-US" altLang="en-US" b="0"/>
              <a:pPr fontAlgn="base">
                <a:spcBef>
                  <a:spcPct val="0"/>
                </a:spcBef>
                <a:spcAft>
                  <a:spcPct val="0"/>
                </a:spcAft>
                <a:defRPr/>
              </a:pPr>
              <a:t>‹#›</a:t>
            </a:fld>
            <a:endParaRPr lang="en-US" altLang="en-US" b="0"/>
          </a:p>
          <a:p>
            <a:pPr fontAlgn="base">
              <a:lnSpc>
                <a:spcPct val="100000"/>
              </a:lnSpc>
              <a:spcAft>
                <a:spcPct val="0"/>
              </a:spcAft>
              <a:defRPr/>
            </a:pPr>
            <a:r>
              <a:rPr lang="en-US" altLang="en-US"/>
              <a:t>@ Dr Rizwan Ahmed</a:t>
            </a:r>
          </a:p>
        </p:txBody>
      </p:sp>
    </p:spTree>
    <p:extLst>
      <p:ext uri="{BB962C8B-B14F-4D97-AF65-F5344CB8AC3E}">
        <p14:creationId xmlns:p14="http://schemas.microsoft.com/office/powerpoint/2010/main" val="341386124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9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8/18/2022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9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9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798324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3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itgovernance.co.uk/cloud-securit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csoonline.com/article/3222095/ddos-explained-how-denial-of-service-attacks-are-evolving.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9604" y="1752608"/>
            <a:ext cx="8311661" cy="168592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r>
              <a:rPr lang="en-US" sz="2400" dirty="0">
                <a:latin typeface="Times New Roman" pitchFamily="18" charset="0"/>
                <a:cs typeface="Times New Roman" pitchFamily="18" charset="0"/>
              </a:rPr>
              <a:t>                               CYBER SECURITY</a:t>
            </a:r>
          </a:p>
        </p:txBody>
      </p:sp>
      <p:sp>
        <p:nvSpPr>
          <p:cNvPr id="50" name="Date Placeholder 49"/>
          <p:cNvSpPr>
            <a:spLocks noGrp="1"/>
          </p:cNvSpPr>
          <p:nvPr>
            <p:ph type="dt" sz="quarter" idx="10"/>
          </p:nvPr>
        </p:nvSpPr>
        <p:spPr/>
        <p:txBody>
          <a:bodyPr/>
          <a:lstStyle/>
          <a:p>
            <a:pPr>
              <a:defRPr/>
            </a:pPr>
            <a:fld id="{CC51E88F-8C1A-4230-BBF4-E7FC284CDE4C}" type="datetime1">
              <a:rPr lang="en-US"/>
              <a:pPr>
                <a:defRPr/>
              </a:pPr>
              <a:t>8/18/2022</a:t>
            </a:fld>
            <a:endParaRPr lang="en-US" dirty="0"/>
          </a:p>
        </p:txBody>
      </p:sp>
      <p:sp>
        <p:nvSpPr>
          <p:cNvPr id="51" name="Slide Number Placeholder 50"/>
          <p:cNvSpPr>
            <a:spLocks noGrp="1"/>
          </p:cNvSpPr>
          <p:nvPr>
            <p:ph type="sldNum" sz="quarter" idx="12"/>
          </p:nvPr>
        </p:nvSpPr>
        <p:spPr/>
        <p:txBody>
          <a:bodyPr/>
          <a:lstStyle/>
          <a:p>
            <a:pPr>
              <a:defRPr/>
            </a:pPr>
            <a:fld id="{119EE965-15D1-4E54-93F5-A043B98EE764}" type="slidenum">
              <a:rPr lang="en-US"/>
              <a:pPr>
                <a:defRPr/>
              </a:pPr>
              <a:t>1</a:t>
            </a:fld>
            <a:endParaRPr lang="en-US"/>
          </a:p>
        </p:txBody>
      </p:sp>
      <p:sp>
        <p:nvSpPr>
          <p:cNvPr id="7" name="TextBox 6"/>
          <p:cNvSpPr txBox="1"/>
          <p:nvPr/>
        </p:nvSpPr>
        <p:spPr>
          <a:xfrm>
            <a:off x="1066800" y="4515051"/>
            <a:ext cx="8077200" cy="369332"/>
          </a:xfrm>
          <a:prstGeom prst="rect">
            <a:avLst/>
          </a:prstGeom>
          <a:noFill/>
        </p:spPr>
        <p:txBody>
          <a:bodyPr wrap="square" rtlCol="0">
            <a:spAutoFit/>
          </a:bodyPr>
          <a:lstStyle/>
          <a:p>
            <a:r>
              <a:rPr lang="en-US" dirty="0">
                <a:solidFill>
                  <a:srgbClr val="FF0000"/>
                </a:solidFill>
                <a:latin typeface="Times New Roman" pitchFamily="18" charset="0"/>
                <a:cs typeface="Times New Roman" pitchFamily="18" charset="0"/>
              </a:rPr>
              <a:t>                       </a:t>
            </a:r>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754892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a:t>
            </a:r>
          </a:p>
        </p:txBody>
      </p:sp>
      <p:sp>
        <p:nvSpPr>
          <p:cNvPr id="3" name="Content Placeholder 2"/>
          <p:cNvSpPr>
            <a:spLocks noGrp="1"/>
          </p:cNvSpPr>
          <p:nvPr>
            <p:ph idx="1"/>
          </p:nvPr>
        </p:nvSpPr>
        <p:spPr>
          <a:xfrm>
            <a:off x="457200" y="1600206"/>
            <a:ext cx="8534400" cy="4525963"/>
          </a:xfrm>
        </p:spPr>
        <p:txBody>
          <a:bodyPr>
            <a:normAutofit/>
          </a:bodyPr>
          <a:lstStyle/>
          <a:p>
            <a:r>
              <a:rPr lang="en-US" sz="2400" dirty="0">
                <a:latin typeface="Times New Roman" panose="02020603050405020304" pitchFamily="18" charset="0"/>
                <a:cs typeface="Times New Roman" panose="02020603050405020304" pitchFamily="18" charset="0"/>
              </a:rPr>
              <a:t>SQL (pronounced “sequel”) stands for structured query language; it’s a programming language used to communicate with databases.</a:t>
            </a:r>
          </a:p>
          <a:p>
            <a:r>
              <a:rPr lang="en-US" sz="2400" dirty="0">
                <a:latin typeface="Times New Roman" panose="02020603050405020304" pitchFamily="18" charset="0"/>
                <a:cs typeface="Times New Roman" panose="02020603050405020304" pitchFamily="18" charset="0"/>
              </a:rPr>
              <a:t>Many databases are designed to obey commands written in the </a:t>
            </a:r>
            <a:r>
              <a:rPr lang="en-US" sz="2400" i="1" dirty="0">
                <a:latin typeface="Times New Roman" panose="02020603050405020304" pitchFamily="18" charset="0"/>
                <a:cs typeface="Times New Roman" panose="02020603050405020304" pitchFamily="18" charset="0"/>
              </a:rPr>
              <a:t>Structured Query Language </a:t>
            </a:r>
            <a:r>
              <a:rPr lang="en-US" sz="2400" dirty="0">
                <a:latin typeface="Times New Roman" panose="02020603050405020304" pitchFamily="18" charset="0"/>
                <a:cs typeface="Times New Roman" panose="02020603050405020304" pitchFamily="18" charset="0"/>
              </a:rPr>
              <a:t>(SQL), and many websites that take information from users send that data to SQL databases. </a:t>
            </a:r>
          </a:p>
          <a:p>
            <a:r>
              <a:rPr lang="en-US" sz="2400" dirty="0"/>
              <a:t>An attacker wishing to execute </a:t>
            </a:r>
            <a:r>
              <a:rPr lang="en-US" sz="2400" b="1" dirty="0"/>
              <a:t>SQL injection</a:t>
            </a:r>
            <a:r>
              <a:rPr lang="en-US" sz="2400" dirty="0"/>
              <a:t> manipulates a standard </a:t>
            </a:r>
            <a:r>
              <a:rPr lang="en-US" sz="2400" b="1" dirty="0"/>
              <a:t>SQL</a:t>
            </a:r>
            <a:r>
              <a:rPr lang="en-US" sz="2400" dirty="0"/>
              <a:t> query </a:t>
            </a:r>
            <a:r>
              <a:rPr lang="en-US" sz="2400" dirty="0">
                <a:latin typeface="Times New Roman" panose="02020603050405020304" pitchFamily="18" charset="0"/>
                <a:cs typeface="Times New Roman" panose="02020603050405020304" pitchFamily="18" charset="0"/>
              </a:rPr>
              <a:t>and forces the server that stores the database  to reveal or manipulate information it normally would not.</a:t>
            </a:r>
            <a:r>
              <a:rPr lang="en-US" sz="2400"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5029200"/>
            <a:ext cx="3886200" cy="1447800"/>
          </a:xfrm>
          <a:prstGeom prst="rect">
            <a:avLst/>
          </a:prstGeom>
        </p:spPr>
      </p:pic>
    </p:spTree>
    <p:extLst>
      <p:ext uri="{BB962C8B-B14F-4D97-AF65-F5344CB8AC3E}">
        <p14:creationId xmlns:p14="http://schemas.microsoft.com/office/powerpoint/2010/main" val="799587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458200" cy="5410200"/>
          </a:xfrm>
        </p:spPr>
        <p:txBody>
          <a:bodyPr>
            <a:noAutofit/>
          </a:bodyPr>
          <a:lstStyle/>
          <a:p>
            <a:pPr>
              <a:buFont typeface="Wingdings" pitchFamily="2" charset="2"/>
              <a:buChar char="Ø"/>
            </a:pPr>
            <a:r>
              <a:rPr lang="en-US" sz="2400" dirty="0">
                <a:latin typeface="Times New Roman" pitchFamily="18" charset="0"/>
                <a:cs typeface="Times New Roman" pitchFamily="18" charset="0"/>
              </a:rPr>
              <a:t>Cyber crime is an activity done using computers and internet. We can say that it is an unlawful acts wherein the computer either a tool or target or both.</a:t>
            </a:r>
          </a:p>
          <a:p>
            <a:pPr>
              <a:buFont typeface="Wingdings" pitchFamily="2" charset="2"/>
              <a:buChar char="Ø"/>
            </a:pPr>
            <a:endParaRPr lang="en-US" sz="2400" dirty="0">
              <a:latin typeface="Times New Roman" pitchFamily="18" charset="0"/>
              <a:cs typeface="Times New Roman" pitchFamily="18" charset="0"/>
            </a:endParaRPr>
          </a:p>
        </p:txBody>
      </p:sp>
      <p:sp>
        <p:nvSpPr>
          <p:cNvPr id="4" name="Title 5"/>
          <p:cNvSpPr txBox="1">
            <a:spLocks/>
          </p:cNvSpPr>
          <p:nvPr/>
        </p:nvSpPr>
        <p:spPr bwMode="auto">
          <a:xfrm>
            <a:off x="0" y="762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Cyber crime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2667000"/>
            <a:ext cx="6400800" cy="3733800"/>
          </a:xfrm>
          <a:prstGeom prst="rect">
            <a:avLst/>
          </a:prstGeom>
        </p:spPr>
      </p:pic>
    </p:spTree>
    <p:extLst>
      <p:ext uri="{BB962C8B-B14F-4D97-AF65-F5344CB8AC3E}">
        <p14:creationId xmlns:p14="http://schemas.microsoft.com/office/powerpoint/2010/main" val="2901293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381000" y="914400"/>
            <a:ext cx="8458200" cy="5410200"/>
          </a:xfrm>
        </p:spPr>
        <p:txBody>
          <a:bodyPr>
            <a:noAutofit/>
          </a:bodyPr>
          <a:lstStyle/>
          <a:p>
            <a:pPr>
              <a:buFont typeface="Wingdings" pitchFamily="2" charset="2"/>
              <a:buChar char="Ø"/>
            </a:pPr>
            <a:r>
              <a:rPr lang="en-US" sz="2800" dirty="0">
                <a:latin typeface="Times New Roman" pitchFamily="18" charset="0"/>
                <a:cs typeface="Times New Roman" pitchFamily="18" charset="0"/>
              </a:rPr>
              <a:t>We can categorize cyber crime in two ways.</a:t>
            </a:r>
          </a:p>
          <a:p>
            <a:pPr>
              <a:buFont typeface="Wingdings" pitchFamily="2" charset="2"/>
              <a:buChar char="Ø"/>
            </a:pPr>
            <a:r>
              <a:rPr lang="en-US" sz="2800" dirty="0">
                <a:latin typeface="Times New Roman" pitchFamily="18" charset="0"/>
                <a:cs typeface="Times New Roman" pitchFamily="18" charset="0"/>
              </a:rPr>
              <a:t>The computer as a target :- using a computer to attacks other computer, e.g. Hacking, virus/worms attacks, Dos attack etc.</a:t>
            </a:r>
          </a:p>
          <a:p>
            <a:pPr>
              <a:buFont typeface="Wingdings" pitchFamily="2" charset="2"/>
              <a:buChar char="Ø"/>
            </a:pPr>
            <a:r>
              <a:rPr lang="en-US" sz="2800" dirty="0">
                <a:latin typeface="Times New Roman" pitchFamily="18" charset="0"/>
                <a:cs typeface="Times New Roman" pitchFamily="18" charset="0"/>
              </a:rPr>
              <a:t> The computer as a weapon :- using a computer to commit real world crime e.g. cyber terrorism, credit card fraud etc.</a:t>
            </a:r>
          </a:p>
          <a:p>
            <a:pPr>
              <a:buFont typeface="Wingdings" pitchFamily="2" charset="2"/>
              <a:buChar char="Ø"/>
            </a:pPr>
            <a:endParaRPr lang="en-US" sz="2800" dirty="0">
              <a:latin typeface="Times New Roman" pitchFamily="18" charset="0"/>
              <a:cs typeface="Times New Roman" pitchFamily="18" charset="0"/>
            </a:endParaRPr>
          </a:p>
        </p:txBody>
      </p:sp>
      <p:sp>
        <p:nvSpPr>
          <p:cNvPr id="4" name="Title 5"/>
          <p:cNvSpPr txBox="1">
            <a:spLocks/>
          </p:cNvSpPr>
          <p:nvPr/>
        </p:nvSpPr>
        <p:spPr bwMode="auto">
          <a:xfrm>
            <a:off x="0" y="1901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Categories of Cyber crime</a:t>
            </a:r>
          </a:p>
        </p:txBody>
      </p:sp>
    </p:spTree>
    <p:extLst>
      <p:ext uri="{BB962C8B-B14F-4D97-AF65-F5344CB8AC3E}">
        <p14:creationId xmlns:p14="http://schemas.microsoft.com/office/powerpoint/2010/main" val="2752504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4" name="Title 5"/>
          <p:cNvSpPr txBox="1">
            <a:spLocks/>
          </p:cNvSpPr>
          <p:nvPr/>
        </p:nvSpPr>
        <p:spPr bwMode="auto">
          <a:xfrm>
            <a:off x="35169" y="3810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Cyber crime statistics in India</a:t>
            </a:r>
          </a:p>
        </p:txBody>
      </p:sp>
      <p:sp>
        <p:nvSpPr>
          <p:cNvPr id="7" name="Content Placeholder 6"/>
          <p:cNvSpPr>
            <a:spLocks noGrp="1"/>
          </p:cNvSpPr>
          <p:nvPr>
            <p:ph idx="1"/>
          </p:nvPr>
        </p:nvSpPr>
        <p:spPr>
          <a:xfrm>
            <a:off x="304800" y="990600"/>
            <a:ext cx="8382000" cy="5135563"/>
          </a:xfrm>
        </p:spPr>
        <p:txBody>
          <a:bodyPr>
            <a:normAutofit/>
          </a:bodyPr>
          <a:lstStyle/>
          <a:p>
            <a:pPr marL="0" indent="0">
              <a:buNone/>
            </a:pPr>
            <a:r>
              <a:rPr lang="en-US" sz="1800" dirty="0"/>
              <a:t>In India  </a:t>
            </a:r>
          </a:p>
          <a:p>
            <a:r>
              <a:rPr lang="en-US" sz="1800" i="1" dirty="0"/>
              <a:t>121 Million Internet Users</a:t>
            </a:r>
          </a:p>
          <a:p>
            <a:r>
              <a:rPr lang="en-US" sz="1800" i="1" dirty="0"/>
              <a:t>65 Million Active Internet Users,</a:t>
            </a:r>
          </a:p>
          <a:p>
            <a:r>
              <a:rPr lang="en-US" sz="1800" dirty="0"/>
              <a:t> </a:t>
            </a:r>
            <a:r>
              <a:rPr lang="en-US" sz="1800" i="1" dirty="0"/>
              <a:t>50 Million users shop online on Ecommerce and Online Shopping Sites</a:t>
            </a:r>
          </a:p>
          <a:p>
            <a:r>
              <a:rPr lang="en-US" sz="1800" dirty="0"/>
              <a:t> </a:t>
            </a:r>
            <a:r>
              <a:rPr lang="en-US" sz="1800" i="1" dirty="0"/>
              <a:t>46+ Million Social Network Users</a:t>
            </a:r>
          </a:p>
          <a:p>
            <a:r>
              <a:rPr lang="en-US" sz="1800" i="1" dirty="0"/>
              <a:t>346 million mobile users had subscribed to Data Packages.</a:t>
            </a:r>
            <a:endParaRPr lang="en-US" sz="1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124242"/>
            <a:ext cx="5867400" cy="3421463"/>
          </a:xfrm>
          <a:prstGeom prst="rect">
            <a:avLst/>
          </a:prstGeom>
        </p:spPr>
      </p:pic>
    </p:spTree>
    <p:extLst>
      <p:ext uri="{BB962C8B-B14F-4D97-AF65-F5344CB8AC3E}">
        <p14:creationId xmlns:p14="http://schemas.microsoft.com/office/powerpoint/2010/main" val="1712885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4" name="Title 5"/>
          <p:cNvSpPr txBox="1">
            <a:spLocks/>
          </p:cNvSpPr>
          <p:nvPr/>
        </p:nvSpPr>
        <p:spPr bwMode="auto">
          <a:xfrm>
            <a:off x="0" y="1901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Cyber crime statistics in India</a:t>
            </a:r>
          </a:p>
        </p:txBody>
      </p:sp>
      <p:sp>
        <p:nvSpPr>
          <p:cNvPr id="7" name="Content Placeholder 6"/>
          <p:cNvSpPr>
            <a:spLocks noGrp="1"/>
          </p:cNvSpPr>
          <p:nvPr>
            <p:ph idx="1"/>
          </p:nvPr>
        </p:nvSpPr>
        <p:spPr>
          <a:xfrm>
            <a:off x="304800" y="990600"/>
            <a:ext cx="8382000" cy="5135563"/>
          </a:xfrm>
        </p:spPr>
        <p:txBody>
          <a:bodyPr>
            <a:normAutofit/>
          </a:bodyPr>
          <a:lstStyle/>
          <a:p>
            <a:pPr>
              <a:buFont typeface="Wingdings" panose="05000000000000000000" pitchFamily="2" charset="2"/>
              <a:buChar char="Ø"/>
            </a:pPr>
            <a:r>
              <a:rPr lang="en-US" sz="1800" dirty="0"/>
              <a:t>The majority of cybercrimes are centered on forgery, fraud and Phishing.</a:t>
            </a:r>
          </a:p>
          <a:p>
            <a:pPr>
              <a:buFont typeface="Wingdings" panose="05000000000000000000" pitchFamily="2" charset="2"/>
              <a:buChar char="Ø"/>
            </a:pPr>
            <a:r>
              <a:rPr lang="en-US" sz="1800" dirty="0"/>
              <a:t>India is the third-most targeted country for Phishing attacks after the US and the UK,</a:t>
            </a:r>
          </a:p>
          <a:p>
            <a:pPr>
              <a:buFont typeface="Wingdings" panose="05000000000000000000" pitchFamily="2" charset="2"/>
              <a:buChar char="Ø"/>
            </a:pPr>
            <a:r>
              <a:rPr lang="en-US" sz="1800" dirty="0"/>
              <a:t>Social networks as well as ecommerce sites are major targets,</a:t>
            </a:r>
          </a:p>
          <a:p>
            <a:pPr>
              <a:buFont typeface="Wingdings" panose="05000000000000000000" pitchFamily="2" charset="2"/>
              <a:buChar char="Ø"/>
            </a:pPr>
            <a:r>
              <a:rPr lang="en-US" sz="1800" dirty="0"/>
              <a:t>15,000 sites hacked in 2011,</a:t>
            </a:r>
          </a:p>
          <a:p>
            <a:pPr>
              <a:buFont typeface="Wingdings" panose="05000000000000000000" pitchFamily="2" charset="2"/>
              <a:buChar char="Ø"/>
            </a:pPr>
            <a:r>
              <a:rPr lang="en-US" sz="1800" dirty="0"/>
              <a:t>India is the number 1 country in the world for generating spam</a:t>
            </a:r>
          </a:p>
          <a:p>
            <a:pPr>
              <a:buFont typeface="Wingdings" panose="05000000000000000000" pitchFamily="2" charset="2"/>
              <a:buChar char="Ø"/>
            </a:pPr>
            <a:r>
              <a:rPr lang="en-US" sz="1800" dirty="0"/>
              <a:t>29.9 million people fell victim to cybercrime, </a:t>
            </a:r>
          </a:p>
          <a:p>
            <a:pPr>
              <a:buFont typeface="Wingdings" panose="05000000000000000000" pitchFamily="2" charset="2"/>
              <a:buChar char="Ø"/>
            </a:pPr>
            <a:r>
              <a:rPr lang="en-US" sz="1800" dirty="0"/>
              <a:t>$4 billion in direct financial losses,</a:t>
            </a:r>
          </a:p>
          <a:p>
            <a:pPr>
              <a:buFont typeface="Wingdings" panose="05000000000000000000" pitchFamily="2" charset="2"/>
              <a:buChar char="Ø"/>
            </a:pPr>
            <a:r>
              <a:rPr lang="en-US" sz="1800" dirty="0"/>
              <a:t>$3.6 billion in time spent resolving the crime,</a:t>
            </a:r>
          </a:p>
          <a:p>
            <a:pPr>
              <a:buFont typeface="Wingdings" panose="05000000000000000000" pitchFamily="2" charset="2"/>
              <a:buChar char="Ø"/>
            </a:pPr>
            <a:r>
              <a:rPr lang="en-US" sz="1800" dirty="0"/>
              <a:t>4 in 5 online adults (80%) have been a victim of Cybercrime,</a:t>
            </a:r>
          </a:p>
          <a:p>
            <a:pPr>
              <a:buFont typeface="Wingdings" panose="05000000000000000000" pitchFamily="2" charset="2"/>
              <a:buChar char="Ø"/>
            </a:pPr>
            <a:r>
              <a:rPr lang="en-US" sz="1800" dirty="0"/>
              <a:t>17% of adults online have experienced cybercrime on their mobile phone.</a:t>
            </a:r>
          </a:p>
          <a:p>
            <a:pPr>
              <a:buFont typeface="Wingdings" panose="05000000000000000000" pitchFamily="2" charset="2"/>
              <a:buChar char="Ø"/>
            </a:pPr>
            <a:r>
              <a:rPr lang="en-US" sz="1800" dirty="0"/>
              <a:t>The police have recorded 3,038 cases but made only 2,700 arrests in 3 years (between 2007 and 2010)</a:t>
            </a:r>
          </a:p>
          <a:p>
            <a:pPr>
              <a:buFont typeface="Wingdings" panose="05000000000000000000" pitchFamily="2" charset="2"/>
              <a:buChar char="Ø"/>
            </a:pPr>
            <a:r>
              <a:rPr lang="en-US" sz="1800" dirty="0"/>
              <a:t>India registered only 1,350 cases under the IT Act and IPC in 2010</a:t>
            </a:r>
          </a:p>
          <a:p>
            <a:pPr>
              <a:buFont typeface="Wingdings" panose="05000000000000000000" pitchFamily="2" charset="2"/>
              <a:buChar char="Ø"/>
            </a:pPr>
            <a:r>
              <a:rPr lang="en-US" sz="1800" dirty="0"/>
              <a:t>50% of cybercrimes are not even reported.</a:t>
            </a:r>
          </a:p>
          <a:p>
            <a:pPr>
              <a:buFont typeface="Wingdings" panose="05000000000000000000" pitchFamily="2" charset="2"/>
              <a:buChar char="Ø"/>
            </a:pPr>
            <a:endParaRPr lang="en-US" sz="1800" dirty="0"/>
          </a:p>
          <a:p>
            <a:pPr>
              <a:buFont typeface="Wingdings" panose="05000000000000000000" pitchFamily="2" charset="2"/>
              <a:buChar char="Ø"/>
            </a:pPr>
            <a:endParaRPr lang="en-US" sz="1800" dirty="0"/>
          </a:p>
        </p:txBody>
      </p:sp>
    </p:spTree>
    <p:extLst>
      <p:ext uri="{BB962C8B-B14F-4D97-AF65-F5344CB8AC3E}">
        <p14:creationId xmlns:p14="http://schemas.microsoft.com/office/powerpoint/2010/main" val="2219795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bject 2"/>
          <p:cNvSpPr>
            <a:spLocks noChangeArrowheads="1"/>
          </p:cNvSpPr>
          <p:nvPr/>
        </p:nvSpPr>
        <p:spPr bwMode="auto">
          <a:xfrm>
            <a:off x="644770" y="762000"/>
            <a:ext cx="7239000" cy="52768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en-US"/>
          </a:p>
        </p:txBody>
      </p:sp>
    </p:spTree>
    <p:extLst>
      <p:ext uri="{BB962C8B-B14F-4D97-AF65-F5344CB8AC3E}">
        <p14:creationId xmlns:p14="http://schemas.microsoft.com/office/powerpoint/2010/main" val="302247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a:t>
            </a:r>
          </a:p>
        </p:txBody>
      </p:sp>
      <p:sp>
        <p:nvSpPr>
          <p:cNvPr id="3" name="Content Placeholder 2"/>
          <p:cNvSpPr>
            <a:spLocks noGrp="1"/>
          </p:cNvSpPr>
          <p:nvPr>
            <p:ph idx="1"/>
          </p:nvPr>
        </p:nvSpPr>
        <p:spPr/>
        <p:txBody>
          <a:bodyPr>
            <a:normAutofit fontScale="92500" lnSpcReduction="20000"/>
          </a:bodyPr>
          <a:lstStyle/>
          <a:p>
            <a:r>
              <a:rPr lang="en-US" dirty="0"/>
              <a:t>Social engineering is the art of manipulating people so they give up confidential information. The types of information these criminals are seeking can vary, but when individuals are targeted the criminals are usually trying to trick you into giving them your passwords or bank information, or access your computer to secretly install malicious software–that will give them access to your passwords and bank information as well as giving them control over your computer.</a:t>
            </a:r>
          </a:p>
        </p:txBody>
      </p:sp>
    </p:spTree>
    <p:extLst>
      <p:ext uri="{BB962C8B-B14F-4D97-AF65-F5344CB8AC3E}">
        <p14:creationId xmlns:p14="http://schemas.microsoft.com/office/powerpoint/2010/main" val="2270044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Spear-Phisher</a:t>
            </a:r>
          </a:p>
        </p:txBody>
      </p:sp>
      <p:sp>
        <p:nvSpPr>
          <p:cNvPr id="3" name="Content Placeholder 2"/>
          <p:cNvSpPr>
            <a:spLocks noGrp="1"/>
          </p:cNvSpPr>
          <p:nvPr>
            <p:ph idx="1"/>
          </p:nvPr>
        </p:nvSpPr>
        <p:spPr/>
        <p:txBody>
          <a:bodyPr/>
          <a:lstStyle/>
          <a:p>
            <a:r>
              <a:rPr lang="en-US" dirty="0"/>
              <a:t>Spear-phishing is </a:t>
            </a:r>
            <a:r>
              <a:rPr lang="en-US" b="1" dirty="0"/>
              <a:t>a type of phishing attack that targets specific individuals or organizations typically through malicious emails</a:t>
            </a:r>
            <a:r>
              <a:rPr lang="en-US" dirty="0"/>
              <a:t>. The goal of spear phishing is to steal sensitive information such as login credentials or infect the targets' device with malware.</a:t>
            </a:r>
          </a:p>
        </p:txBody>
      </p:sp>
    </p:spTree>
    <p:extLst>
      <p:ext uri="{BB962C8B-B14F-4D97-AF65-F5344CB8AC3E}">
        <p14:creationId xmlns:p14="http://schemas.microsoft.com/office/powerpoint/2010/main" val="3467596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7" name="Picture 3" descr="C:\Users\Kamal\Pictures\Spear-phishing-email-example-1024x89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153400" cy="60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095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Rouge Employee</a:t>
            </a:r>
          </a:p>
        </p:txBody>
      </p:sp>
      <p:sp>
        <p:nvSpPr>
          <p:cNvPr id="3" name="Content Placeholder 2"/>
          <p:cNvSpPr>
            <a:spLocks noGrp="1"/>
          </p:cNvSpPr>
          <p:nvPr>
            <p:ph idx="1"/>
          </p:nvPr>
        </p:nvSpPr>
        <p:spPr/>
        <p:txBody>
          <a:bodyPr>
            <a:normAutofit fontScale="92500"/>
          </a:bodyPr>
          <a:lstStyle/>
          <a:p>
            <a:r>
              <a:rPr lang="en-US" dirty="0"/>
              <a:t>A rogue employee is a worker who undermines the organization in which he works by failing to follow its business rules and policies.</a:t>
            </a:r>
          </a:p>
          <a:p>
            <a:r>
              <a:rPr lang="en-US" dirty="0"/>
              <a:t>Their actions might be relatively harmless or serious enough to pose a risk to the security of your data. In the worst-case scenario, a rogue employee will attempt to undermine your organization by giving your data to a competitor .</a:t>
            </a:r>
          </a:p>
        </p:txBody>
      </p:sp>
    </p:spTree>
    <p:extLst>
      <p:ext uri="{BB962C8B-B14F-4D97-AF65-F5344CB8AC3E}">
        <p14:creationId xmlns:p14="http://schemas.microsoft.com/office/powerpoint/2010/main" val="43152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95400"/>
            <a:ext cx="8839200" cy="4525963"/>
          </a:xfrm>
        </p:spPr>
        <p:txBody>
          <a:bodyPr>
            <a:normAutofit fontScale="62500" lnSpcReduction="20000"/>
          </a:bodyPr>
          <a:lstStyle/>
          <a:p>
            <a:pPr marL="0" indent="0">
              <a:buNone/>
            </a:pPr>
            <a:r>
              <a:rPr lang="en-US" dirty="0"/>
              <a:t>Cyber security refers to a set of techniques used  </a:t>
            </a:r>
            <a:r>
              <a:rPr lang="en-US" dirty="0">
                <a:latin typeface="Times New Roman" pitchFamily="18" charset="0"/>
                <a:cs typeface="Times New Roman" pitchFamily="18" charset="0"/>
              </a:rPr>
              <a:t>to protect computers, networks, programs, devices and data</a:t>
            </a:r>
            <a:r>
              <a:rPr lang="en-US" dirty="0"/>
              <a:t>  from attacks</a:t>
            </a:r>
            <a:r>
              <a:rPr lang="en-US" dirty="0">
                <a:latin typeface="Times New Roman" pitchFamily="18" charset="0"/>
                <a:cs typeface="Times New Roman" pitchFamily="18" charset="0"/>
              </a:rPr>
              <a:t>, damage and unauthorized access.</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Effective cyber security reduces the risk of cyber attacks and protects against the unauthorized exploitation of systems, networks and technologies.</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includes two terms: cyber and security</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Cyber includes: including everything related to computers</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Security means protecting cyber from attacks.</a:t>
            </a:r>
            <a:endParaRPr lang="en-US" dirty="0"/>
          </a:p>
          <a:p>
            <a:pPr marL="0" indent="0">
              <a:buNone/>
            </a:pPr>
            <a:endParaRPr lang="en-US" dirty="0"/>
          </a:p>
          <a:p>
            <a:pPr marL="0" indent="0">
              <a:buNone/>
            </a:pPr>
            <a:br>
              <a:rPr lang="en-US" dirty="0"/>
            </a:br>
            <a:endParaRPr lang="en-US" dirty="0"/>
          </a:p>
        </p:txBody>
      </p:sp>
      <p:sp>
        <p:nvSpPr>
          <p:cNvPr id="4" name="Title 5"/>
          <p:cNvSpPr txBox="1">
            <a:spLocks noGrp="1"/>
          </p:cNvSpPr>
          <p:nvPr>
            <p:ph type="title"/>
          </p:nvPr>
        </p:nvSpPr>
        <p:spPr bwMode="auto">
          <a:xfrm>
            <a:off x="457200" y="304800"/>
            <a:ext cx="7620000" cy="6096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800" b="1" noProof="0" dirty="0">
                <a:solidFill>
                  <a:srgbClr val="002060"/>
                </a:solidFill>
              </a:rPr>
              <a:t>What is Cyber Security</a:t>
            </a:r>
            <a:endParaRPr kumimoji="0" lang="en-US" sz="2800" b="1" i="0" u="none" strike="noStrike" kern="1200" cap="none" spc="0" normalizeH="0" baseline="0" noProof="0" dirty="0">
              <a:ln>
                <a:noFill/>
              </a:ln>
              <a:solidFill>
                <a:srgbClr val="002060"/>
              </a:solidFill>
              <a:effectLst/>
              <a:uLnTx/>
              <a:uFillTx/>
              <a:latin typeface="+mn-lt"/>
              <a:ea typeface="+mn-ea"/>
              <a:cs typeface="+mn-cs"/>
            </a:endParaRPr>
          </a:p>
        </p:txBody>
      </p:sp>
    </p:spTree>
    <p:extLst>
      <p:ext uri="{BB962C8B-B14F-4D97-AF65-F5344CB8AC3E}">
        <p14:creationId xmlns:p14="http://schemas.microsoft.com/office/powerpoint/2010/main" val="322749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Ransom Artist</a:t>
            </a:r>
          </a:p>
        </p:txBody>
      </p:sp>
      <p:sp>
        <p:nvSpPr>
          <p:cNvPr id="3" name="Content Placeholder 2"/>
          <p:cNvSpPr>
            <a:spLocks noGrp="1"/>
          </p:cNvSpPr>
          <p:nvPr>
            <p:ph idx="1"/>
          </p:nvPr>
        </p:nvSpPr>
        <p:spPr/>
        <p:txBody>
          <a:bodyPr/>
          <a:lstStyle/>
          <a:p>
            <a:r>
              <a:rPr lang="en-US" dirty="0" err="1"/>
              <a:t>Ransomware</a:t>
            </a:r>
            <a:r>
              <a:rPr lang="en-US" dirty="0"/>
              <a:t> is a malware designed to </a:t>
            </a:r>
            <a:r>
              <a:rPr lang="en-US" b="1" dirty="0"/>
              <a:t>deny a user or organization access to files on their computer</a:t>
            </a:r>
            <a:r>
              <a:rPr lang="en-US" dirty="0"/>
              <a:t>. By encrypting these files and demanding a ransom payment for the decryption key, </a:t>
            </a:r>
            <a:r>
              <a:rPr lang="en-US" dirty="0" err="1"/>
              <a:t>cyberattackers</a:t>
            </a:r>
            <a:r>
              <a:rPr lang="en-US" dirty="0"/>
              <a:t> place organizations in a position where paying the ransom is the easiest and cheapest way to regain access to their file</a:t>
            </a:r>
          </a:p>
        </p:txBody>
      </p:sp>
    </p:spTree>
    <p:extLst>
      <p:ext uri="{BB962C8B-B14F-4D97-AF65-F5344CB8AC3E}">
        <p14:creationId xmlns:p14="http://schemas.microsoft.com/office/powerpoint/2010/main" val="2958189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Hacker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 </a:t>
            </a:r>
            <a:r>
              <a:rPr lang="en-US" dirty="0"/>
              <a:t>Hacking in simple terms means an illegal intrusion into a computer system and/or network . It is also known as CRACKING. Government websites are the hot target of the hackers due to the press coverage, it receives. Hackers enjoy the media coverage.</a:t>
            </a:r>
          </a:p>
          <a:p>
            <a:pPr marL="0" indent="0">
              <a:buNone/>
            </a:pPr>
            <a:r>
              <a:rPr lang="en-US" dirty="0"/>
              <a:t>Financial theft, media coverage, pen testing</a:t>
            </a:r>
          </a:p>
          <a:p>
            <a:pPr marL="0" indent="0">
              <a:buNone/>
            </a:pPr>
            <a:r>
              <a:rPr lang="en-US" dirty="0">
                <a:solidFill>
                  <a:srgbClr val="00B0F0"/>
                </a:solidFill>
              </a:rPr>
              <a:t>          But not all hackers are bad</a:t>
            </a:r>
          </a:p>
        </p:txBody>
      </p:sp>
    </p:spTree>
    <p:extLst>
      <p:ext uri="{BB962C8B-B14F-4D97-AF65-F5344CB8AC3E}">
        <p14:creationId xmlns:p14="http://schemas.microsoft.com/office/powerpoint/2010/main" val="3915971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Hacker</a:t>
            </a:r>
          </a:p>
        </p:txBody>
      </p:sp>
      <p:sp>
        <p:nvSpPr>
          <p:cNvPr id="3" name="Content Placeholder 2"/>
          <p:cNvSpPr>
            <a:spLocks noGrp="1"/>
          </p:cNvSpPr>
          <p:nvPr>
            <p:ph idx="1"/>
          </p:nvPr>
        </p:nvSpPr>
        <p:spPr>
          <a:xfrm>
            <a:off x="381000" y="1295400"/>
            <a:ext cx="8305800" cy="4830769"/>
          </a:xfrm>
        </p:spPr>
        <p:txBody>
          <a:bodyPr/>
          <a:lstStyle/>
          <a:p>
            <a:pPr marL="0" indent="0">
              <a:buNone/>
            </a:pPr>
            <a:r>
              <a:rPr lang="en-US" sz="2600" dirty="0"/>
              <a:t>There are three types of Hackers</a:t>
            </a:r>
          </a:p>
          <a:p>
            <a:pPr marL="0" indent="0">
              <a:buNone/>
            </a:pPr>
            <a:r>
              <a:rPr lang="en-US" sz="2600" dirty="0"/>
              <a:t>    1. Black hat hacker</a:t>
            </a:r>
          </a:p>
          <a:p>
            <a:pPr marL="0" indent="0">
              <a:buNone/>
            </a:pPr>
            <a:r>
              <a:rPr lang="en-US" sz="2600" dirty="0"/>
              <a:t>    2. Grey hat hacker</a:t>
            </a:r>
          </a:p>
          <a:p>
            <a:pPr marL="0" indent="0">
              <a:buNone/>
            </a:pPr>
            <a:r>
              <a:rPr lang="en-US" sz="2600" dirty="0"/>
              <a:t>    3. White hat hacker</a:t>
            </a:r>
          </a:p>
          <a:p>
            <a:pPr marL="0" indent="0">
              <a:buNone/>
            </a:pPr>
            <a:r>
              <a:rPr lang="en-US" sz="2600" dirty="0">
                <a:solidFill>
                  <a:srgbClr val="FF0000"/>
                </a:solidFill>
              </a:rPr>
              <a:t>                    Which hat you want to wear?</a:t>
            </a:r>
          </a:p>
          <a:p>
            <a:pPr marL="0" indent="0">
              <a:buNone/>
            </a:pPr>
            <a:endParaRPr lang="en-US" dirty="0"/>
          </a:p>
          <a:p>
            <a:pPr marL="0" indent="0">
              <a:buNone/>
            </a:pPr>
            <a:endParaRPr lang="en-US" dirty="0"/>
          </a:p>
        </p:txBody>
      </p:sp>
      <p:sp>
        <p:nvSpPr>
          <p:cNvPr id="4" name="object 2"/>
          <p:cNvSpPr>
            <a:spLocks noChangeArrowheads="1"/>
          </p:cNvSpPr>
          <p:nvPr/>
        </p:nvSpPr>
        <p:spPr bwMode="auto">
          <a:xfrm>
            <a:off x="609600" y="3657600"/>
            <a:ext cx="7848600" cy="2590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Tree>
    <p:extLst>
      <p:ext uri="{BB962C8B-B14F-4D97-AF65-F5344CB8AC3E}">
        <p14:creationId xmlns:p14="http://schemas.microsoft.com/office/powerpoint/2010/main" val="416857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hat Hacker</a:t>
            </a:r>
          </a:p>
        </p:txBody>
      </p:sp>
      <p:sp>
        <p:nvSpPr>
          <p:cNvPr id="3" name="Content Placeholder 2"/>
          <p:cNvSpPr>
            <a:spLocks noGrp="1"/>
          </p:cNvSpPr>
          <p:nvPr>
            <p:ph idx="1"/>
          </p:nvPr>
        </p:nvSpPr>
        <p:spPr>
          <a:xfrm>
            <a:off x="457200" y="1295400"/>
            <a:ext cx="8229600" cy="4830769"/>
          </a:xfrm>
        </p:spPr>
        <p:txBody>
          <a:bodyPr>
            <a:normAutofit/>
          </a:bodyPr>
          <a:lstStyle/>
          <a:p>
            <a:pPr marL="0" indent="0">
              <a:buNone/>
            </a:pPr>
            <a:r>
              <a:rPr lang="en-US" sz="2400" dirty="0"/>
              <a:t>Black-Hat Hackers are those hackers who enter the system without taking owners’ permission. These hackers use vulnerabilities s as entry points.  They hack systems illegally.</a:t>
            </a:r>
          </a:p>
          <a:p>
            <a:pPr marL="0" indent="0">
              <a:buNone/>
            </a:pPr>
            <a:r>
              <a:rPr lang="en-US" sz="2400" dirty="0"/>
              <a:t>They are the hackers who break into systems, steals passwords, credit card numbers, and other personal information and also releases malware that destroys files.</a:t>
            </a:r>
          </a:p>
          <a:p>
            <a:pPr marL="0" indent="0">
              <a:buNone/>
            </a:pPr>
            <a:r>
              <a:rPr lang="en-US" sz="2400" dirty="0"/>
              <a:t>Black-hat hackers do this financial gain (make money by selling data and credit card information on the dark web) and media coverage, revenge.</a:t>
            </a:r>
          </a:p>
          <a:p>
            <a:pPr marL="0" indent="0">
              <a:buNone/>
            </a:pPr>
            <a:r>
              <a:rPr lang="en-US" sz="2400" dirty="0"/>
              <a:t>Some countries (China, Russia, and the USA) hires black hat hacker to steal data related to militaries from other countries.</a:t>
            </a:r>
          </a:p>
        </p:txBody>
      </p:sp>
    </p:spTree>
    <p:extLst>
      <p:ext uri="{BB962C8B-B14F-4D97-AF65-F5344CB8AC3E}">
        <p14:creationId xmlns:p14="http://schemas.microsoft.com/office/powerpoint/2010/main" val="147747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hat hacker</a:t>
            </a:r>
          </a:p>
        </p:txBody>
      </p:sp>
      <p:sp>
        <p:nvSpPr>
          <p:cNvPr id="3" name="Content Placeholder 2"/>
          <p:cNvSpPr>
            <a:spLocks noGrp="1"/>
          </p:cNvSpPr>
          <p:nvPr>
            <p:ph idx="1"/>
          </p:nvPr>
        </p:nvSpPr>
        <p:spPr/>
        <p:txBody>
          <a:bodyPr>
            <a:normAutofit lnSpcReduction="10000"/>
          </a:bodyPr>
          <a:lstStyle/>
          <a:p>
            <a:pPr marL="0" indent="0">
              <a:buNone/>
            </a:pPr>
            <a:r>
              <a:rPr lang="en-US" sz="2300" dirty="0"/>
              <a:t>White-Hat Hackers are also known as </a:t>
            </a:r>
            <a:r>
              <a:rPr lang="en-US" sz="2300" b="1" dirty="0"/>
              <a:t>Ethical Hackers or Good Hackers. </a:t>
            </a:r>
          </a:p>
          <a:p>
            <a:pPr marL="0" indent="0">
              <a:buNone/>
            </a:pPr>
            <a:r>
              <a:rPr lang="en-US" sz="2300" dirty="0"/>
              <a:t>They are certified hackers who learn hacking from courses. These are good hackers who try to secure our data, websites.  </a:t>
            </a:r>
          </a:p>
          <a:p>
            <a:pPr marL="0" indent="0">
              <a:buNone/>
            </a:pPr>
            <a:r>
              <a:rPr lang="en-US" sz="2400" dirty="0"/>
              <a:t>These are hackers who are often employed by the government to protect their website, database, software  against Black Hat Hacker.</a:t>
            </a:r>
            <a:endParaRPr lang="en-US" sz="2300" dirty="0"/>
          </a:p>
          <a:p>
            <a:pPr marL="0" indent="0">
              <a:buNone/>
            </a:pPr>
            <a:r>
              <a:rPr lang="en-US" sz="2400" dirty="0"/>
              <a:t>Some ethical hackers work with organizations that find weaknesses in their software. They take permission from the system owners and use hacking techniques identical to black hat hackers, but they do so legally. They make people aware of cyber threats and ways to prevent them.</a:t>
            </a:r>
            <a:endParaRPr lang="en-US" sz="2300" dirty="0"/>
          </a:p>
        </p:txBody>
      </p:sp>
    </p:spTree>
    <p:extLst>
      <p:ext uri="{BB962C8B-B14F-4D97-AF65-F5344CB8AC3E}">
        <p14:creationId xmlns:p14="http://schemas.microsoft.com/office/powerpoint/2010/main" val="3969565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Grey hat Hacker</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Gray-Hat Hackers are a mix of both black and white hat hackers. These types of hackers find vulnerabilities in systems without the owner's permission or knowledge.  </a:t>
            </a:r>
          </a:p>
          <a:p>
            <a:pPr marL="0" indent="0">
              <a:buNone/>
            </a:pPr>
            <a:r>
              <a:rPr lang="en-US" dirty="0"/>
              <a:t>If issues are found, they report them to the owner, sometimes requesting a small fee to fix the problem.</a:t>
            </a:r>
          </a:p>
          <a:p>
            <a:pPr marL="0" indent="0">
              <a:buNone/>
            </a:pPr>
            <a:r>
              <a:rPr lang="en-US" dirty="0"/>
              <a:t>They don’t have any malicious intent. However, this type of hacking is still considered illegal. But they never share information with black hat hackers. They find issues and report the owner, sometimes requesting a small amount of money to fix it.  These type of hackers does not put someone at risk.</a:t>
            </a:r>
          </a:p>
        </p:txBody>
      </p:sp>
    </p:spTree>
    <p:extLst>
      <p:ext uri="{BB962C8B-B14F-4D97-AF65-F5344CB8AC3E}">
        <p14:creationId xmlns:p14="http://schemas.microsoft.com/office/powerpoint/2010/main" val="919115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bject 2"/>
          <p:cNvSpPr>
            <a:spLocks noChangeArrowheads="1"/>
          </p:cNvSpPr>
          <p:nvPr/>
        </p:nvSpPr>
        <p:spPr bwMode="auto">
          <a:xfrm>
            <a:off x="152402" y="1976442"/>
            <a:ext cx="2285999" cy="26876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en-US"/>
          </a:p>
        </p:txBody>
      </p:sp>
      <p:sp>
        <p:nvSpPr>
          <p:cNvPr id="3" name="object 3"/>
          <p:cNvSpPr txBox="1">
            <a:spLocks noGrp="1"/>
          </p:cNvSpPr>
          <p:nvPr>
            <p:ph type="title"/>
          </p:nvPr>
        </p:nvSpPr>
        <p:spPr>
          <a:xfrm>
            <a:off x="152402" y="533400"/>
            <a:ext cx="6172199" cy="381000"/>
          </a:xfrm>
        </p:spPr>
        <p:txBody>
          <a:bodyPr tIns="12700" rtlCol="0">
            <a:normAutofit fontScale="90000"/>
          </a:bodyPr>
          <a:lstStyle/>
          <a:p>
            <a:pPr marL="12700" eaLnBrk="1" fontAlgn="auto" hangingPunct="1">
              <a:spcBef>
                <a:spcPts val="100"/>
              </a:spcBef>
              <a:spcAft>
                <a:spcPts val="0"/>
              </a:spcAft>
              <a:defRPr/>
            </a:pPr>
            <a:r>
              <a:rPr lang="en-US" sz="3600" b="1" spc="-10" dirty="0"/>
              <a:t>                       </a:t>
            </a:r>
            <a:r>
              <a:rPr sz="3600" b="1" spc="-10" dirty="0"/>
              <a:t>System</a:t>
            </a:r>
            <a:r>
              <a:rPr sz="3600" b="1" spc="-60" dirty="0"/>
              <a:t> </a:t>
            </a:r>
            <a:r>
              <a:rPr sz="3600" b="1" dirty="0"/>
              <a:t>Hacking</a:t>
            </a:r>
          </a:p>
        </p:txBody>
      </p:sp>
      <p:sp>
        <p:nvSpPr>
          <p:cNvPr id="20484" name="object 4"/>
          <p:cNvSpPr txBox="1">
            <a:spLocks noChangeArrowheads="1"/>
          </p:cNvSpPr>
          <p:nvPr/>
        </p:nvSpPr>
        <p:spPr bwMode="auto">
          <a:xfrm>
            <a:off x="2667001" y="1447802"/>
            <a:ext cx="6324600" cy="38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3335"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lnSpc>
                <a:spcPts val="2650"/>
              </a:lnSpc>
              <a:spcBef>
                <a:spcPts val="100"/>
              </a:spcBef>
            </a:pPr>
            <a:r>
              <a:rPr lang="en-US" altLang="en-US" sz="2200" dirty="0">
                <a:latin typeface="Times New Roman" pitchFamily="18" charset="0"/>
                <a:ea typeface="Trebuchet MS" pitchFamily="34" charset="0"/>
                <a:cs typeface="Times New Roman" pitchFamily="18" charset="0"/>
              </a:rPr>
              <a:t>System hacking is a vast subject that consists of hacking the different software-based technological systems such as  laptops, desktops, etc.</a:t>
            </a:r>
          </a:p>
          <a:p>
            <a:pPr eaLnBrk="1" hangingPunct="1">
              <a:lnSpc>
                <a:spcPct val="70000"/>
              </a:lnSpc>
              <a:spcBef>
                <a:spcPts val="463"/>
              </a:spcBef>
            </a:pPr>
            <a:endParaRPr lang="en-US" altLang="en-US" sz="2200" dirty="0">
              <a:latin typeface="Times New Roman" pitchFamily="18" charset="0"/>
              <a:ea typeface="Trebuchet MS" pitchFamily="34" charset="0"/>
              <a:cs typeface="Times New Roman" pitchFamily="18" charset="0"/>
            </a:endParaRPr>
          </a:p>
          <a:p>
            <a:pPr eaLnBrk="1" hangingPunct="1">
              <a:lnSpc>
                <a:spcPct val="70000"/>
              </a:lnSpc>
              <a:spcBef>
                <a:spcPts val="463"/>
              </a:spcBef>
            </a:pPr>
            <a:r>
              <a:rPr lang="en-US" altLang="en-US" sz="2200" dirty="0">
                <a:latin typeface="Times New Roman" pitchFamily="18" charset="0"/>
                <a:ea typeface="Trebuchet MS" pitchFamily="34" charset="0"/>
                <a:cs typeface="Times New Roman" pitchFamily="18" charset="0"/>
              </a:rPr>
              <a:t>Here the malicious hacker exploits the weaknesses in a computer system or network to gain unauthorized access to its  data or take illegal advantage.</a:t>
            </a:r>
          </a:p>
          <a:p>
            <a:pPr eaLnBrk="1" hangingPunct="1">
              <a:lnSpc>
                <a:spcPct val="70000"/>
              </a:lnSpc>
              <a:spcBef>
                <a:spcPts val="463"/>
              </a:spcBef>
            </a:pPr>
            <a:endParaRPr lang="en-US" altLang="en-US" sz="2200" dirty="0">
              <a:latin typeface="Times New Roman" pitchFamily="18" charset="0"/>
              <a:ea typeface="Trebuchet MS" pitchFamily="34" charset="0"/>
              <a:cs typeface="Times New Roman" pitchFamily="18" charset="0"/>
            </a:endParaRPr>
          </a:p>
          <a:p>
            <a:pPr eaLnBrk="1" hangingPunct="1">
              <a:lnSpc>
                <a:spcPts val="2650"/>
              </a:lnSpc>
              <a:spcBef>
                <a:spcPts val="75"/>
              </a:spcBef>
            </a:pPr>
            <a:r>
              <a:rPr lang="en-US" altLang="en-US" sz="2200" dirty="0">
                <a:latin typeface="Times New Roman" pitchFamily="18" charset="0"/>
                <a:ea typeface="Trebuchet MS" pitchFamily="34" charset="0"/>
                <a:cs typeface="Times New Roman" pitchFamily="18" charset="0"/>
              </a:rPr>
              <a:t>Hackers generally use viruses, malware, Trojans, worms, phishing techniques, email spamming, social engineering, exploit operating system vulnerabilities, or port  vulnerabilities to access any victim’s system</a:t>
            </a:r>
            <a:r>
              <a:rPr lang="en-US" altLang="en-US" sz="2200" dirty="0">
                <a:solidFill>
                  <a:srgbClr val="FF0000"/>
                </a:solidFill>
                <a:latin typeface="Trebuchet MS" pitchFamily="34" charset="0"/>
                <a:ea typeface="Trebuchet MS" pitchFamily="34" charset="0"/>
                <a:cs typeface="Trebuchet MS" pitchFamily="34" charset="0"/>
              </a:rPr>
              <a:t>.</a:t>
            </a:r>
          </a:p>
        </p:txBody>
      </p:sp>
    </p:spTree>
    <p:extLst>
      <p:ext uri="{BB962C8B-B14F-4D97-AF65-F5344CB8AC3E}">
        <p14:creationId xmlns:p14="http://schemas.microsoft.com/office/powerpoint/2010/main" val="1369557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342" y="146051"/>
            <a:ext cx="7180658" cy="566822"/>
          </a:xfrm>
          <a:prstGeom prst="rect">
            <a:avLst/>
          </a:prstGeom>
        </p:spPr>
        <p:txBody>
          <a:bodyPr wrap="square" lIns="0" tIns="12700" rIns="0" bIns="0">
            <a:spAutoFit/>
          </a:bodyPr>
          <a:lstStyle/>
          <a:p>
            <a:pPr marL="12700">
              <a:spcBef>
                <a:spcPts val="100"/>
              </a:spcBef>
              <a:defRPr/>
            </a:pPr>
            <a:r>
              <a:rPr sz="3600" dirty="0">
                <a:solidFill>
                  <a:srgbClr val="215F94"/>
                </a:solidFill>
                <a:latin typeface="Trebuchet MS"/>
                <a:cs typeface="Trebuchet MS"/>
              </a:rPr>
              <a:t>Attacks </a:t>
            </a:r>
            <a:r>
              <a:rPr sz="3600" spc="-5" dirty="0">
                <a:solidFill>
                  <a:srgbClr val="215F94"/>
                </a:solidFill>
                <a:latin typeface="Trebuchet MS"/>
                <a:cs typeface="Trebuchet MS"/>
              </a:rPr>
              <a:t>today </a:t>
            </a:r>
            <a:r>
              <a:rPr sz="3600" dirty="0">
                <a:solidFill>
                  <a:srgbClr val="215F94"/>
                </a:solidFill>
                <a:latin typeface="Trebuchet MS"/>
                <a:cs typeface="Trebuchet MS"/>
              </a:rPr>
              <a:t>are</a:t>
            </a:r>
            <a:r>
              <a:rPr sz="3600" spc="-285" dirty="0">
                <a:solidFill>
                  <a:srgbClr val="215F94"/>
                </a:solidFill>
                <a:latin typeface="Trebuchet MS"/>
                <a:cs typeface="Trebuchet MS"/>
              </a:rPr>
              <a:t> </a:t>
            </a:r>
            <a:r>
              <a:rPr sz="3600" spc="-55" dirty="0">
                <a:solidFill>
                  <a:srgbClr val="215F94"/>
                </a:solidFill>
                <a:latin typeface="Trebuchet MS"/>
                <a:cs typeface="Trebuchet MS"/>
              </a:rPr>
              <a:t>AUTOMATED!</a:t>
            </a:r>
            <a:endParaRPr sz="3600" dirty="0">
              <a:solidFill>
                <a:prstClr val="black"/>
              </a:solidFill>
              <a:latin typeface="Trebuchet MS"/>
              <a:cs typeface="Trebuchet MS"/>
            </a:endParaRPr>
          </a:p>
        </p:txBody>
      </p:sp>
      <p:sp>
        <p:nvSpPr>
          <p:cNvPr id="22531" name="object 3"/>
          <p:cNvSpPr>
            <a:spLocks noChangeArrowheads="1"/>
          </p:cNvSpPr>
          <p:nvPr/>
        </p:nvSpPr>
        <p:spPr bwMode="auto">
          <a:xfrm>
            <a:off x="379811" y="2586038"/>
            <a:ext cx="1896665" cy="18970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2" name="object 4"/>
          <p:cNvSpPr>
            <a:spLocks noChangeArrowheads="1"/>
          </p:cNvSpPr>
          <p:nvPr/>
        </p:nvSpPr>
        <p:spPr bwMode="auto">
          <a:xfrm>
            <a:off x="2346723" y="2586038"/>
            <a:ext cx="2222897" cy="18970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3" name="object 5"/>
          <p:cNvSpPr>
            <a:spLocks noChangeArrowheads="1"/>
          </p:cNvSpPr>
          <p:nvPr/>
        </p:nvSpPr>
        <p:spPr bwMode="auto">
          <a:xfrm>
            <a:off x="419101" y="4632328"/>
            <a:ext cx="2115741" cy="17700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4" name="object 6"/>
          <p:cNvSpPr>
            <a:spLocks noChangeArrowheads="1"/>
          </p:cNvSpPr>
          <p:nvPr/>
        </p:nvSpPr>
        <p:spPr bwMode="auto">
          <a:xfrm>
            <a:off x="4652964" y="2586038"/>
            <a:ext cx="2341960" cy="18970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5" name="object 7"/>
          <p:cNvSpPr>
            <a:spLocks noChangeArrowheads="1"/>
          </p:cNvSpPr>
          <p:nvPr/>
        </p:nvSpPr>
        <p:spPr bwMode="auto">
          <a:xfrm>
            <a:off x="2594374" y="4627566"/>
            <a:ext cx="1934765" cy="17684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6" name="object 8"/>
          <p:cNvSpPr>
            <a:spLocks noChangeArrowheads="1"/>
          </p:cNvSpPr>
          <p:nvPr/>
        </p:nvSpPr>
        <p:spPr bwMode="auto">
          <a:xfrm>
            <a:off x="4588669" y="4627566"/>
            <a:ext cx="2403872" cy="17684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7" name="object 9"/>
          <p:cNvSpPr txBox="1">
            <a:spLocks noChangeArrowheads="1"/>
          </p:cNvSpPr>
          <p:nvPr/>
        </p:nvSpPr>
        <p:spPr bwMode="auto">
          <a:xfrm>
            <a:off x="245534" y="914400"/>
            <a:ext cx="8593665" cy="1120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fontAlgn="base">
              <a:spcBef>
                <a:spcPts val="100"/>
              </a:spcBef>
              <a:spcAft>
                <a:spcPct val="0"/>
              </a:spcAft>
            </a:pPr>
            <a:r>
              <a:rPr lang="en-US" altLang="en-US" sz="2400" dirty="0">
                <a:solidFill>
                  <a:prstClr val="black"/>
                </a:solidFill>
                <a:latin typeface="Trebuchet MS" pitchFamily="34" charset="0"/>
                <a:ea typeface="Trebuchet MS" pitchFamily="34" charset="0"/>
                <a:cs typeface="Trebuchet MS" pitchFamily="34" charset="0"/>
              </a:rPr>
              <a:t>It’s not some dude sitting at his hacker desk all day typing out  ping commands to IP addresses via the command prompt  manually…</a:t>
            </a:r>
          </a:p>
        </p:txBody>
      </p:sp>
    </p:spTree>
    <p:extLst>
      <p:ext uri="{BB962C8B-B14F-4D97-AF65-F5344CB8AC3E}">
        <p14:creationId xmlns:p14="http://schemas.microsoft.com/office/powerpoint/2010/main" val="3176698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Security?</a:t>
            </a:r>
            <a:endParaRPr/>
          </a:p>
        </p:txBody>
      </p:sp>
      <p:sp>
        <p:nvSpPr>
          <p:cNvPr id="97" name="Google Shape;97;p18"/>
          <p:cNvSpPr txBox="1">
            <a:spLocks noGrp="1"/>
          </p:cNvSpPr>
          <p:nvPr>
            <p:ph type="body" idx="1"/>
          </p:nvPr>
        </p:nvSpPr>
        <p:spPr>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Char char="●"/>
            </a:pPr>
            <a:r>
              <a:rPr lang="en" dirty="0"/>
              <a:t>Simple Definition: Achieving some </a:t>
            </a:r>
            <a:r>
              <a:rPr lang="en" b="1" dirty="0"/>
              <a:t>objective(s)</a:t>
            </a:r>
            <a:r>
              <a:rPr lang="en" dirty="0"/>
              <a:t> in the presence of an </a:t>
            </a:r>
            <a:r>
              <a:rPr lang="en" b="1" dirty="0"/>
              <a:t>adversary</a:t>
            </a:r>
            <a:endParaRPr b="1" dirty="0"/>
          </a:p>
          <a:p>
            <a:pPr marL="457200" lvl="0" indent="-342900" algn="l" rtl="0">
              <a:spcBef>
                <a:spcPts val="0"/>
              </a:spcBef>
              <a:spcAft>
                <a:spcPts val="0"/>
              </a:spcAft>
              <a:buSzPts val="1800"/>
              <a:buChar char="●"/>
            </a:pPr>
            <a:r>
              <a:rPr lang="en" dirty="0"/>
              <a:t>Computers are designed to work co-operatively</a:t>
            </a:r>
            <a:endParaRPr dirty="0"/>
          </a:p>
          <a:p>
            <a:pPr marL="914400" lvl="1" indent="-317500" algn="l" rtl="0">
              <a:spcBef>
                <a:spcPts val="0"/>
              </a:spcBef>
              <a:spcAft>
                <a:spcPts val="0"/>
              </a:spcAft>
              <a:buSzPts val="1400"/>
              <a:buChar char="○"/>
            </a:pPr>
            <a:r>
              <a:rPr lang="en" dirty="0"/>
              <a:t>Browsers communicate with web (or cloud) servers</a:t>
            </a:r>
            <a:endParaRPr dirty="0"/>
          </a:p>
          <a:p>
            <a:pPr marL="914400" lvl="1" indent="-317500" algn="l" rtl="0">
              <a:spcBef>
                <a:spcPts val="0"/>
              </a:spcBef>
              <a:spcAft>
                <a:spcPts val="0"/>
              </a:spcAft>
              <a:buSzPts val="1400"/>
              <a:buChar char="○"/>
            </a:pPr>
            <a:r>
              <a:rPr lang="en" dirty="0"/>
              <a:t>Devices communicate with each other (P2P)</a:t>
            </a:r>
            <a:endParaRPr dirty="0"/>
          </a:p>
          <a:p>
            <a:pPr marL="457200" lvl="0" indent="-342900" algn="l" rtl="0">
              <a:spcBef>
                <a:spcPts val="0"/>
              </a:spcBef>
              <a:spcAft>
                <a:spcPts val="0"/>
              </a:spcAft>
              <a:buSzPts val="1800"/>
              <a:buChar char="●"/>
            </a:pPr>
            <a:r>
              <a:rPr lang="en" dirty="0"/>
              <a:t>You are potentially communicating with unknown entities</a:t>
            </a:r>
            <a:endParaRPr dirty="0"/>
          </a:p>
          <a:p>
            <a:pPr marL="914400" lvl="1" indent="-317500" algn="l" rtl="0">
              <a:spcBef>
                <a:spcPts val="0"/>
              </a:spcBef>
              <a:spcAft>
                <a:spcPts val="0"/>
              </a:spcAft>
              <a:buSzPts val="1400"/>
              <a:buChar char="○"/>
            </a:pPr>
            <a:r>
              <a:rPr lang="en" dirty="0"/>
              <a:t>People or systems you don’t know and don’t trust</a:t>
            </a:r>
          </a:p>
          <a:p>
            <a:pPr lvl="1"/>
            <a:r>
              <a:rPr lang="en-US" dirty="0"/>
              <a:t>You have no idea how your information is being routed</a:t>
            </a:r>
            <a:endParaRPr dirty="0"/>
          </a:p>
          <a:p>
            <a:pPr marL="914400" lvl="1" indent="-317500" algn="l" rtl="0">
              <a:spcBef>
                <a:spcPts val="0"/>
              </a:spcBef>
              <a:spcAft>
                <a:spcPts val="0"/>
              </a:spcAft>
              <a:buSzPts val="1400"/>
              <a:buChar char="○"/>
            </a:pPr>
            <a:r>
              <a:rPr lang="en" dirty="0"/>
              <a:t>Any of these people or systems could be an adversary</a:t>
            </a:r>
          </a:p>
        </p:txBody>
      </p:sp>
    </p:spTree>
    <p:extLst>
      <p:ext uri="{BB962C8B-B14F-4D97-AF65-F5344CB8AC3E}">
        <p14:creationId xmlns:p14="http://schemas.microsoft.com/office/powerpoint/2010/main" val="1415564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0804" y="228600"/>
            <a:ext cx="7237796" cy="914400"/>
          </a:xfrm>
        </p:spPr>
        <p:txBody>
          <a:bodyPr tIns="12700" rtlCol="0">
            <a:normAutofit fontScale="90000"/>
          </a:bodyPr>
          <a:lstStyle/>
          <a:p>
            <a:pPr marL="12700" eaLnBrk="1" fontAlgn="auto" hangingPunct="1">
              <a:spcBef>
                <a:spcPts val="100"/>
              </a:spcBef>
              <a:spcAft>
                <a:spcPts val="0"/>
              </a:spcAft>
              <a:defRPr/>
            </a:pPr>
            <a:br>
              <a:rPr lang="en-US" sz="3600" spc="-10" dirty="0"/>
            </a:br>
            <a:r>
              <a:rPr lang="en-US" sz="3600" spc="-10" dirty="0"/>
              <a:t>What is a Secure System? (</a:t>
            </a:r>
            <a:r>
              <a:rPr sz="3600" spc="-10" dirty="0"/>
              <a:t>CIA</a:t>
            </a:r>
            <a:r>
              <a:rPr sz="3600" spc="-325" dirty="0"/>
              <a:t> </a:t>
            </a:r>
            <a:r>
              <a:rPr sz="3600" spc="-80" dirty="0"/>
              <a:t>Triad</a:t>
            </a:r>
            <a:r>
              <a:rPr lang="en-US" sz="3600" spc="-80" dirty="0"/>
              <a:t>)</a:t>
            </a:r>
            <a:br>
              <a:rPr lang="en-US" sz="3600" spc="-80" dirty="0"/>
            </a:br>
            <a:endParaRPr sz="3600" dirty="0"/>
          </a:p>
        </p:txBody>
      </p:sp>
      <p:grpSp>
        <p:nvGrpSpPr>
          <p:cNvPr id="9219" name="object 3"/>
          <p:cNvGrpSpPr>
            <a:grpSpLocks/>
          </p:cNvGrpSpPr>
          <p:nvPr/>
        </p:nvGrpSpPr>
        <p:grpSpPr bwMode="auto">
          <a:xfrm>
            <a:off x="381021" y="1239838"/>
            <a:ext cx="2819399" cy="2762250"/>
            <a:chOff x="813763" y="1239392"/>
            <a:chExt cx="3117850" cy="2762250"/>
          </a:xfrm>
        </p:grpSpPr>
        <p:sp>
          <p:nvSpPr>
            <p:cNvPr id="9222" name="object 4"/>
            <p:cNvSpPr>
              <a:spLocks/>
            </p:cNvSpPr>
            <p:nvPr/>
          </p:nvSpPr>
          <p:spPr bwMode="auto">
            <a:xfrm>
              <a:off x="991361" y="1248917"/>
              <a:ext cx="2931160" cy="2743200"/>
            </a:xfrm>
            <a:custGeom>
              <a:avLst/>
              <a:gdLst>
                <a:gd name="T0" fmla="*/ 1465326 w 2931160"/>
                <a:gd name="T1" fmla="*/ 0 h 2743200"/>
                <a:gd name="T2" fmla="*/ 0 w 2931160"/>
                <a:gd name="T3" fmla="*/ 2743200 h 2743200"/>
                <a:gd name="T4" fmla="*/ 2930652 w 2931160"/>
                <a:gd name="T5" fmla="*/ 2743200 h 2743200"/>
                <a:gd name="T6" fmla="*/ 1465326 w 2931160"/>
                <a:gd name="T7" fmla="*/ 0 h 2743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31160" h="2743200">
                  <a:moveTo>
                    <a:pt x="1465326" y="0"/>
                  </a:moveTo>
                  <a:lnTo>
                    <a:pt x="0" y="2743200"/>
                  </a:lnTo>
                  <a:lnTo>
                    <a:pt x="2930652" y="2743200"/>
                  </a:lnTo>
                  <a:lnTo>
                    <a:pt x="1465326" y="0"/>
                  </a:lnTo>
                  <a:close/>
                </a:path>
              </a:pathLst>
            </a:custGeom>
            <a:solidFill>
              <a:srgbClr val="5FCAE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9223" name="object 5"/>
            <p:cNvSpPr>
              <a:spLocks/>
            </p:cNvSpPr>
            <p:nvPr/>
          </p:nvSpPr>
          <p:spPr bwMode="auto">
            <a:xfrm>
              <a:off x="991361" y="1248917"/>
              <a:ext cx="2931160" cy="2743200"/>
            </a:xfrm>
            <a:custGeom>
              <a:avLst/>
              <a:gdLst>
                <a:gd name="T0" fmla="*/ 0 w 2931160"/>
                <a:gd name="T1" fmla="*/ 2743200 h 2743200"/>
                <a:gd name="T2" fmla="*/ 1465326 w 2931160"/>
                <a:gd name="T3" fmla="*/ 0 h 2743200"/>
                <a:gd name="T4" fmla="*/ 2930652 w 2931160"/>
                <a:gd name="T5" fmla="*/ 2743200 h 2743200"/>
                <a:gd name="T6" fmla="*/ 0 w 2931160"/>
                <a:gd name="T7" fmla="*/ 2743200 h 2743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31160" h="2743200">
                  <a:moveTo>
                    <a:pt x="0" y="2743200"/>
                  </a:moveTo>
                  <a:lnTo>
                    <a:pt x="1465326" y="0"/>
                  </a:lnTo>
                  <a:lnTo>
                    <a:pt x="2930652" y="2743200"/>
                  </a:lnTo>
                  <a:lnTo>
                    <a:pt x="0" y="2743200"/>
                  </a:lnTo>
                  <a:close/>
                </a:path>
              </a:pathLst>
            </a:custGeom>
            <a:noFill/>
            <a:ln w="19050">
              <a:solidFill>
                <a:srgbClr val="4494A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224" name="object 6"/>
            <p:cNvSpPr>
              <a:spLocks/>
            </p:cNvSpPr>
            <p:nvPr/>
          </p:nvSpPr>
          <p:spPr bwMode="auto">
            <a:xfrm>
              <a:off x="813752" y="1670240"/>
              <a:ext cx="2976880" cy="1765300"/>
            </a:xfrm>
            <a:custGeom>
              <a:avLst/>
              <a:gdLst>
                <a:gd name="T0" fmla="*/ 78968 w 2976879"/>
                <a:gd name="T1" fmla="*/ 1727200 h 1765300"/>
                <a:gd name="T2" fmla="*/ 431 w 2976879"/>
                <a:gd name="T3" fmla="*/ 1663700 h 1765300"/>
                <a:gd name="T4" fmla="*/ 288988 w 2976879"/>
                <a:gd name="T5" fmla="*/ 1524000 h 1765300"/>
                <a:gd name="T6" fmla="*/ 162636 w 2976879"/>
                <a:gd name="T7" fmla="*/ 1549400 h 1765300"/>
                <a:gd name="T8" fmla="*/ 272846 w 2976879"/>
                <a:gd name="T9" fmla="*/ 1562100 h 1765300"/>
                <a:gd name="T10" fmla="*/ 194716 w 2976879"/>
                <a:gd name="T11" fmla="*/ 1612900 h 1765300"/>
                <a:gd name="T12" fmla="*/ 306971 w 2976879"/>
                <a:gd name="T13" fmla="*/ 1130300 h 1765300"/>
                <a:gd name="T14" fmla="*/ 250736 w 2976879"/>
                <a:gd name="T15" fmla="*/ 1333500 h 1765300"/>
                <a:gd name="T16" fmla="*/ 246037 w 2976879"/>
                <a:gd name="T17" fmla="*/ 1384300 h 1765300"/>
                <a:gd name="T18" fmla="*/ 323392 w 2976879"/>
                <a:gd name="T19" fmla="*/ 1219200 h 1765300"/>
                <a:gd name="T20" fmla="*/ 281800 w 2976879"/>
                <a:gd name="T21" fmla="*/ 1168400 h 1765300"/>
                <a:gd name="T22" fmla="*/ 300583 w 2976879"/>
                <a:gd name="T23" fmla="*/ 1295400 h 1765300"/>
                <a:gd name="T24" fmla="*/ 550227 w 2976879"/>
                <a:gd name="T25" fmla="*/ 1055001 h 1765300"/>
                <a:gd name="T26" fmla="*/ 436181 w 2976879"/>
                <a:gd name="T27" fmla="*/ 1079500 h 1765300"/>
                <a:gd name="T28" fmla="*/ 447802 w 2976879"/>
                <a:gd name="T29" fmla="*/ 1028700 h 1765300"/>
                <a:gd name="T30" fmla="*/ 563359 w 2976879"/>
                <a:gd name="T31" fmla="*/ 1130300 h 1765300"/>
                <a:gd name="T32" fmla="*/ 624128 w 2976879"/>
                <a:gd name="T33" fmla="*/ 977900 h 1765300"/>
                <a:gd name="T34" fmla="*/ 584390 w 2976879"/>
                <a:gd name="T35" fmla="*/ 901700 h 1765300"/>
                <a:gd name="T36" fmla="*/ 554291 w 2976879"/>
                <a:gd name="T37" fmla="*/ 889000 h 1765300"/>
                <a:gd name="T38" fmla="*/ 512635 w 2976879"/>
                <a:gd name="T39" fmla="*/ 990600 h 1765300"/>
                <a:gd name="T40" fmla="*/ 661733 w 2976879"/>
                <a:gd name="T41" fmla="*/ 952500 h 1765300"/>
                <a:gd name="T42" fmla="*/ 699452 w 2976879"/>
                <a:gd name="T43" fmla="*/ 546100 h 1765300"/>
                <a:gd name="T44" fmla="*/ 596582 w 2976879"/>
                <a:gd name="T45" fmla="*/ 749300 h 1765300"/>
                <a:gd name="T46" fmla="*/ 607123 w 2976879"/>
                <a:gd name="T47" fmla="*/ 787400 h 1765300"/>
                <a:gd name="T48" fmla="*/ 788479 w 2976879"/>
                <a:gd name="T49" fmla="*/ 698500 h 1765300"/>
                <a:gd name="T50" fmla="*/ 671004 w 2976879"/>
                <a:gd name="T51" fmla="*/ 685800 h 1765300"/>
                <a:gd name="T52" fmla="*/ 730186 w 2976879"/>
                <a:gd name="T53" fmla="*/ 533400 h 1765300"/>
                <a:gd name="T54" fmla="*/ 842187 w 2976879"/>
                <a:gd name="T55" fmla="*/ 241300 h 1765300"/>
                <a:gd name="T56" fmla="*/ 890905 w 2976879"/>
                <a:gd name="T57" fmla="*/ 533400 h 1765300"/>
                <a:gd name="T58" fmla="*/ 867854 w 2976879"/>
                <a:gd name="T59" fmla="*/ 469900 h 1765300"/>
                <a:gd name="T60" fmla="*/ 770470 w 2976879"/>
                <a:gd name="T61" fmla="*/ 469900 h 1765300"/>
                <a:gd name="T62" fmla="*/ 834974 w 2976879"/>
                <a:gd name="T63" fmla="*/ 444500 h 1765300"/>
                <a:gd name="T64" fmla="*/ 892505 w 2976879"/>
                <a:gd name="T65" fmla="*/ 571500 h 1765300"/>
                <a:gd name="T66" fmla="*/ 982662 w 2976879"/>
                <a:gd name="T67" fmla="*/ 381000 h 1765300"/>
                <a:gd name="T68" fmla="*/ 877887 w 2976879"/>
                <a:gd name="T69" fmla="*/ 292100 h 1765300"/>
                <a:gd name="T70" fmla="*/ 1033589 w 2976879"/>
                <a:gd name="T71" fmla="*/ 228600 h 1765300"/>
                <a:gd name="T72" fmla="*/ 1028763 w 2976879"/>
                <a:gd name="T73" fmla="*/ 254000 h 1765300"/>
                <a:gd name="T74" fmla="*/ 1103020 w 2976879"/>
                <a:gd name="T75" fmla="*/ 101600 h 1765300"/>
                <a:gd name="T76" fmla="*/ 1154239 w 2976879"/>
                <a:gd name="T77" fmla="*/ 152400 h 1765300"/>
                <a:gd name="T78" fmla="*/ 2525713 w 2976879"/>
                <a:gd name="T79" fmla="*/ 366356 h 1765300"/>
                <a:gd name="T80" fmla="*/ 2495360 w 2976879"/>
                <a:gd name="T81" fmla="*/ 436206 h 1765300"/>
                <a:gd name="T82" fmla="*/ 2535187 w 2976879"/>
                <a:gd name="T83" fmla="*/ 542886 h 1765300"/>
                <a:gd name="T84" fmla="*/ 2466709 w 2976879"/>
                <a:gd name="T85" fmla="*/ 732116 h 1765300"/>
                <a:gd name="T86" fmla="*/ 2588197 w 2976879"/>
                <a:gd name="T87" fmla="*/ 617816 h 1765300"/>
                <a:gd name="T88" fmla="*/ 2640280 w 2976879"/>
                <a:gd name="T89" fmla="*/ 767676 h 1765300"/>
                <a:gd name="T90" fmla="*/ 2551748 w 2976879"/>
                <a:gd name="T91" fmla="*/ 865466 h 1765300"/>
                <a:gd name="T92" fmla="*/ 2629218 w 2976879"/>
                <a:gd name="T93" fmla="*/ 842606 h 1765300"/>
                <a:gd name="T94" fmla="*/ 2723071 w 2976879"/>
                <a:gd name="T95" fmla="*/ 878166 h 1765300"/>
                <a:gd name="T96" fmla="*/ 2680818 w 2976879"/>
                <a:gd name="T97" fmla="*/ 878166 h 1765300"/>
                <a:gd name="T98" fmla="*/ 2580704 w 2976879"/>
                <a:gd name="T99" fmla="*/ 897216 h 1765300"/>
                <a:gd name="T100" fmla="*/ 2589721 w 2976879"/>
                <a:gd name="T101" fmla="*/ 1003896 h 1765300"/>
                <a:gd name="T102" fmla="*/ 2583193 w 2976879"/>
                <a:gd name="T103" fmla="*/ 1033106 h 1765300"/>
                <a:gd name="T104" fmla="*/ 2591626 w 2976879"/>
                <a:gd name="T105" fmla="*/ 922616 h 1765300"/>
                <a:gd name="T106" fmla="*/ 2730564 w 2976879"/>
                <a:gd name="T107" fmla="*/ 941666 h 1765300"/>
                <a:gd name="T108" fmla="*/ 2723198 w 2976879"/>
                <a:gd name="T109" fmla="*/ 1033106 h 1765300"/>
                <a:gd name="T110" fmla="*/ 2700973 w 2976879"/>
                <a:gd name="T111" fmla="*/ 1190586 h 1765300"/>
                <a:gd name="T112" fmla="*/ 2890457 w 2976879"/>
                <a:gd name="T113" fmla="*/ 1097876 h 1765300"/>
                <a:gd name="T114" fmla="*/ 2765235 w 2976879"/>
                <a:gd name="T115" fmla="*/ 1313776 h 1765300"/>
                <a:gd name="T116" fmla="*/ 2880805 w 2976879"/>
                <a:gd name="T117" fmla="*/ 1241386 h 1765300"/>
                <a:gd name="T118" fmla="*/ 2812809 w 2976879"/>
                <a:gd name="T119" fmla="*/ 1358226 h 1765300"/>
                <a:gd name="T120" fmla="*/ 2965946 w 2976879"/>
                <a:gd name="T121" fmla="*/ 1381086 h 17653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76879" h="1765300">
                  <a:moveTo>
                    <a:pt x="219468" y="1676400"/>
                  </a:moveTo>
                  <a:lnTo>
                    <a:pt x="216966" y="1663700"/>
                  </a:lnTo>
                  <a:lnTo>
                    <a:pt x="189014" y="1663700"/>
                  </a:lnTo>
                  <a:lnTo>
                    <a:pt x="192443" y="1676400"/>
                  </a:lnTo>
                  <a:lnTo>
                    <a:pt x="192646" y="1689100"/>
                  </a:lnTo>
                  <a:lnTo>
                    <a:pt x="189611" y="1701800"/>
                  </a:lnTo>
                  <a:lnTo>
                    <a:pt x="183337" y="1714500"/>
                  </a:lnTo>
                  <a:lnTo>
                    <a:pt x="175183" y="1727200"/>
                  </a:lnTo>
                  <a:lnTo>
                    <a:pt x="165227" y="1727200"/>
                  </a:lnTo>
                  <a:lnTo>
                    <a:pt x="153441" y="1739900"/>
                  </a:lnTo>
                  <a:lnTo>
                    <a:pt x="110134" y="1739900"/>
                  </a:lnTo>
                  <a:lnTo>
                    <a:pt x="94729" y="1727200"/>
                  </a:lnTo>
                  <a:lnTo>
                    <a:pt x="78968" y="1727200"/>
                  </a:lnTo>
                  <a:lnTo>
                    <a:pt x="40741" y="1689100"/>
                  </a:lnTo>
                  <a:lnTo>
                    <a:pt x="27800" y="1651000"/>
                  </a:lnTo>
                  <a:lnTo>
                    <a:pt x="30124" y="1638300"/>
                  </a:lnTo>
                  <a:lnTo>
                    <a:pt x="35839" y="1625600"/>
                  </a:lnTo>
                  <a:lnTo>
                    <a:pt x="43764" y="1612900"/>
                  </a:lnTo>
                  <a:lnTo>
                    <a:pt x="51752" y="1600200"/>
                  </a:lnTo>
                  <a:lnTo>
                    <a:pt x="59804" y="1600200"/>
                  </a:lnTo>
                  <a:lnTo>
                    <a:pt x="67919" y="1587500"/>
                  </a:lnTo>
                  <a:lnTo>
                    <a:pt x="51244" y="1574800"/>
                  </a:lnTo>
                  <a:lnTo>
                    <a:pt x="41160" y="1574800"/>
                  </a:lnTo>
                  <a:lnTo>
                    <a:pt x="12496" y="1612900"/>
                  </a:lnTo>
                  <a:lnTo>
                    <a:pt x="0" y="1651000"/>
                  </a:lnTo>
                  <a:lnTo>
                    <a:pt x="431" y="1663700"/>
                  </a:lnTo>
                  <a:lnTo>
                    <a:pt x="5295" y="1689100"/>
                  </a:lnTo>
                  <a:lnTo>
                    <a:pt x="14122" y="1701800"/>
                  </a:lnTo>
                  <a:lnTo>
                    <a:pt x="26403" y="1727200"/>
                  </a:lnTo>
                  <a:lnTo>
                    <a:pt x="42138" y="1739900"/>
                  </a:lnTo>
                  <a:lnTo>
                    <a:pt x="61341" y="1752600"/>
                  </a:lnTo>
                  <a:lnTo>
                    <a:pt x="82689" y="1765300"/>
                  </a:lnTo>
                  <a:lnTo>
                    <a:pt x="162102" y="1765300"/>
                  </a:lnTo>
                  <a:lnTo>
                    <a:pt x="192620" y="1739900"/>
                  </a:lnTo>
                  <a:lnTo>
                    <a:pt x="218262" y="1689100"/>
                  </a:lnTo>
                  <a:lnTo>
                    <a:pt x="219468" y="1676400"/>
                  </a:lnTo>
                  <a:close/>
                </a:path>
                <a:path w="2976879" h="1765300">
                  <a:moveTo>
                    <a:pt x="297954" y="1549400"/>
                  </a:moveTo>
                  <a:lnTo>
                    <a:pt x="295046" y="1536700"/>
                  </a:lnTo>
                  <a:lnTo>
                    <a:pt x="288988" y="1524000"/>
                  </a:lnTo>
                  <a:lnTo>
                    <a:pt x="279946" y="1511300"/>
                  </a:lnTo>
                  <a:lnTo>
                    <a:pt x="272846" y="1503819"/>
                  </a:lnTo>
                  <a:lnTo>
                    <a:pt x="272846" y="1562100"/>
                  </a:lnTo>
                  <a:lnTo>
                    <a:pt x="271157" y="1574800"/>
                  </a:lnTo>
                  <a:lnTo>
                    <a:pt x="267208" y="1574800"/>
                  </a:lnTo>
                  <a:lnTo>
                    <a:pt x="254431" y="1587500"/>
                  </a:lnTo>
                  <a:lnTo>
                    <a:pt x="237959" y="1600200"/>
                  </a:lnTo>
                  <a:lnTo>
                    <a:pt x="217805" y="1600200"/>
                  </a:lnTo>
                  <a:lnTo>
                    <a:pt x="193954" y="1587500"/>
                  </a:lnTo>
                  <a:lnTo>
                    <a:pt x="183095" y="1574800"/>
                  </a:lnTo>
                  <a:lnTo>
                    <a:pt x="174256" y="1574800"/>
                  </a:lnTo>
                  <a:lnTo>
                    <a:pt x="167436" y="1562100"/>
                  </a:lnTo>
                  <a:lnTo>
                    <a:pt x="162636" y="1549400"/>
                  </a:lnTo>
                  <a:lnTo>
                    <a:pt x="159931" y="1549400"/>
                  </a:lnTo>
                  <a:lnTo>
                    <a:pt x="159435" y="1536700"/>
                  </a:lnTo>
                  <a:lnTo>
                    <a:pt x="161137" y="1524000"/>
                  </a:lnTo>
                  <a:lnTo>
                    <a:pt x="165023" y="1511300"/>
                  </a:lnTo>
                  <a:lnTo>
                    <a:pt x="177711" y="1498600"/>
                  </a:lnTo>
                  <a:lnTo>
                    <a:pt x="213982" y="1498600"/>
                  </a:lnTo>
                  <a:lnTo>
                    <a:pt x="237566" y="1511300"/>
                  </a:lnTo>
                  <a:lnTo>
                    <a:pt x="248488" y="1524000"/>
                  </a:lnTo>
                  <a:lnTo>
                    <a:pt x="257441" y="1524000"/>
                  </a:lnTo>
                  <a:lnTo>
                    <a:pt x="264414" y="1536700"/>
                  </a:lnTo>
                  <a:lnTo>
                    <a:pt x="269405" y="1549400"/>
                  </a:lnTo>
                  <a:lnTo>
                    <a:pt x="272262" y="1549400"/>
                  </a:lnTo>
                  <a:lnTo>
                    <a:pt x="272846" y="1562100"/>
                  </a:lnTo>
                  <a:lnTo>
                    <a:pt x="272846" y="1503819"/>
                  </a:lnTo>
                  <a:lnTo>
                    <a:pt x="267906" y="1498600"/>
                  </a:lnTo>
                  <a:lnTo>
                    <a:pt x="252895" y="1485900"/>
                  </a:lnTo>
                  <a:lnTo>
                    <a:pt x="236601" y="1473200"/>
                  </a:lnTo>
                  <a:lnTo>
                    <a:pt x="177761" y="1473200"/>
                  </a:lnTo>
                  <a:lnTo>
                    <a:pt x="145249" y="1511300"/>
                  </a:lnTo>
                  <a:lnTo>
                    <a:pt x="134759" y="1549400"/>
                  </a:lnTo>
                  <a:lnTo>
                    <a:pt x="137756" y="1562100"/>
                  </a:lnTo>
                  <a:lnTo>
                    <a:pt x="143764" y="1574800"/>
                  </a:lnTo>
                  <a:lnTo>
                    <a:pt x="152577" y="1587500"/>
                  </a:lnTo>
                  <a:lnTo>
                    <a:pt x="164198" y="1600200"/>
                  </a:lnTo>
                  <a:lnTo>
                    <a:pt x="178625" y="1612900"/>
                  </a:lnTo>
                  <a:lnTo>
                    <a:pt x="194716" y="1612900"/>
                  </a:lnTo>
                  <a:lnTo>
                    <a:pt x="210375" y="1625600"/>
                  </a:lnTo>
                  <a:lnTo>
                    <a:pt x="254165" y="1625600"/>
                  </a:lnTo>
                  <a:lnTo>
                    <a:pt x="266534" y="1612900"/>
                  </a:lnTo>
                  <a:lnTo>
                    <a:pt x="277482" y="1600200"/>
                  </a:lnTo>
                  <a:lnTo>
                    <a:pt x="286981" y="1587500"/>
                  </a:lnTo>
                  <a:lnTo>
                    <a:pt x="293916" y="1574800"/>
                  </a:lnTo>
                  <a:lnTo>
                    <a:pt x="297573" y="1562100"/>
                  </a:lnTo>
                  <a:lnTo>
                    <a:pt x="297954" y="1549400"/>
                  </a:lnTo>
                  <a:close/>
                </a:path>
                <a:path w="2976879" h="1765300">
                  <a:moveTo>
                    <a:pt x="340118" y="1130300"/>
                  </a:moveTo>
                  <a:lnTo>
                    <a:pt x="337781" y="1130300"/>
                  </a:lnTo>
                  <a:lnTo>
                    <a:pt x="335114" y="1117600"/>
                  </a:lnTo>
                  <a:lnTo>
                    <a:pt x="309473" y="1117600"/>
                  </a:lnTo>
                  <a:lnTo>
                    <a:pt x="306971" y="1130300"/>
                  </a:lnTo>
                  <a:lnTo>
                    <a:pt x="303796" y="1130300"/>
                  </a:lnTo>
                  <a:lnTo>
                    <a:pt x="304952" y="1143000"/>
                  </a:lnTo>
                  <a:lnTo>
                    <a:pt x="308762" y="1143000"/>
                  </a:lnTo>
                  <a:lnTo>
                    <a:pt x="317093" y="1155700"/>
                  </a:lnTo>
                  <a:lnTo>
                    <a:pt x="330923" y="1155700"/>
                  </a:lnTo>
                  <a:lnTo>
                    <a:pt x="334505" y="1143000"/>
                  </a:lnTo>
                  <a:lnTo>
                    <a:pt x="339458" y="1143000"/>
                  </a:lnTo>
                  <a:lnTo>
                    <a:pt x="340118" y="1130300"/>
                  </a:lnTo>
                  <a:close/>
                </a:path>
                <a:path w="2976879" h="1765300">
                  <a:moveTo>
                    <a:pt x="401688" y="1397000"/>
                  </a:moveTo>
                  <a:lnTo>
                    <a:pt x="338251" y="1358900"/>
                  </a:lnTo>
                  <a:lnTo>
                    <a:pt x="317106" y="1346200"/>
                  </a:lnTo>
                  <a:lnTo>
                    <a:pt x="291528" y="1333500"/>
                  </a:lnTo>
                  <a:lnTo>
                    <a:pt x="250736" y="1333500"/>
                  </a:lnTo>
                  <a:lnTo>
                    <a:pt x="235521" y="1358900"/>
                  </a:lnTo>
                  <a:lnTo>
                    <a:pt x="229184" y="1371600"/>
                  </a:lnTo>
                  <a:lnTo>
                    <a:pt x="226504" y="1384300"/>
                  </a:lnTo>
                  <a:lnTo>
                    <a:pt x="227495" y="1397000"/>
                  </a:lnTo>
                  <a:lnTo>
                    <a:pt x="232143" y="1409700"/>
                  </a:lnTo>
                  <a:lnTo>
                    <a:pt x="209943" y="1409700"/>
                  </a:lnTo>
                  <a:lnTo>
                    <a:pt x="199974" y="1422400"/>
                  </a:lnTo>
                  <a:lnTo>
                    <a:pt x="336600" y="1498600"/>
                  </a:lnTo>
                  <a:lnTo>
                    <a:pt x="351167" y="1473200"/>
                  </a:lnTo>
                  <a:lnTo>
                    <a:pt x="249618" y="1422400"/>
                  </a:lnTo>
                  <a:lnTo>
                    <a:pt x="246710" y="1409700"/>
                  </a:lnTo>
                  <a:lnTo>
                    <a:pt x="245414" y="1409700"/>
                  </a:lnTo>
                  <a:lnTo>
                    <a:pt x="246037" y="1384300"/>
                  </a:lnTo>
                  <a:lnTo>
                    <a:pt x="247853" y="1384300"/>
                  </a:lnTo>
                  <a:lnTo>
                    <a:pt x="251180" y="1371600"/>
                  </a:lnTo>
                  <a:lnTo>
                    <a:pt x="256019" y="1371600"/>
                  </a:lnTo>
                  <a:lnTo>
                    <a:pt x="261302" y="1358900"/>
                  </a:lnTo>
                  <a:lnTo>
                    <a:pt x="297307" y="1358900"/>
                  </a:lnTo>
                  <a:lnTo>
                    <a:pt x="307644" y="1371600"/>
                  </a:lnTo>
                  <a:lnTo>
                    <a:pt x="387121" y="1422400"/>
                  </a:lnTo>
                  <a:lnTo>
                    <a:pt x="401688" y="1397000"/>
                  </a:lnTo>
                  <a:close/>
                </a:path>
                <a:path w="2976879" h="1765300">
                  <a:moveTo>
                    <a:pt x="443318" y="1320800"/>
                  </a:moveTo>
                  <a:lnTo>
                    <a:pt x="373583" y="1282700"/>
                  </a:lnTo>
                  <a:lnTo>
                    <a:pt x="327101" y="1257300"/>
                  </a:lnTo>
                  <a:lnTo>
                    <a:pt x="343814" y="1231900"/>
                  </a:lnTo>
                  <a:lnTo>
                    <a:pt x="323392" y="1219200"/>
                  </a:lnTo>
                  <a:lnTo>
                    <a:pt x="306692" y="1244600"/>
                  </a:lnTo>
                  <a:lnTo>
                    <a:pt x="299161" y="1244600"/>
                  </a:lnTo>
                  <a:lnTo>
                    <a:pt x="293268" y="1231900"/>
                  </a:lnTo>
                  <a:lnTo>
                    <a:pt x="288467" y="1231900"/>
                  </a:lnTo>
                  <a:lnTo>
                    <a:pt x="284772" y="1219200"/>
                  </a:lnTo>
                  <a:lnTo>
                    <a:pt x="282194" y="1219200"/>
                  </a:lnTo>
                  <a:lnTo>
                    <a:pt x="279463" y="1206500"/>
                  </a:lnTo>
                  <a:lnTo>
                    <a:pt x="280327" y="1206500"/>
                  </a:lnTo>
                  <a:lnTo>
                    <a:pt x="284772" y="1193800"/>
                  </a:lnTo>
                  <a:lnTo>
                    <a:pt x="287324" y="1193800"/>
                  </a:lnTo>
                  <a:lnTo>
                    <a:pt x="290931" y="1181100"/>
                  </a:lnTo>
                  <a:lnTo>
                    <a:pt x="295592" y="1181100"/>
                  </a:lnTo>
                  <a:lnTo>
                    <a:pt x="281800" y="1168400"/>
                  </a:lnTo>
                  <a:lnTo>
                    <a:pt x="276542" y="1168400"/>
                  </a:lnTo>
                  <a:lnTo>
                    <a:pt x="271868" y="1181100"/>
                  </a:lnTo>
                  <a:lnTo>
                    <a:pt x="264325" y="1181100"/>
                  </a:lnTo>
                  <a:lnTo>
                    <a:pt x="259207" y="1193800"/>
                  </a:lnTo>
                  <a:lnTo>
                    <a:pt x="256578" y="1206500"/>
                  </a:lnTo>
                  <a:lnTo>
                    <a:pt x="256438" y="1219200"/>
                  </a:lnTo>
                  <a:lnTo>
                    <a:pt x="258787" y="1231900"/>
                  </a:lnTo>
                  <a:lnTo>
                    <a:pt x="263563" y="1244600"/>
                  </a:lnTo>
                  <a:lnTo>
                    <a:pt x="270713" y="1244600"/>
                  </a:lnTo>
                  <a:lnTo>
                    <a:pt x="280225" y="1257300"/>
                  </a:lnTo>
                  <a:lnTo>
                    <a:pt x="292125" y="1270000"/>
                  </a:lnTo>
                  <a:lnTo>
                    <a:pt x="280162" y="1282700"/>
                  </a:lnTo>
                  <a:lnTo>
                    <a:pt x="300583" y="1295400"/>
                  </a:lnTo>
                  <a:lnTo>
                    <a:pt x="312534" y="1282700"/>
                  </a:lnTo>
                  <a:lnTo>
                    <a:pt x="428752" y="1346200"/>
                  </a:lnTo>
                  <a:lnTo>
                    <a:pt x="443318" y="1320800"/>
                  </a:lnTo>
                  <a:close/>
                </a:path>
                <a:path w="2976879" h="1765300">
                  <a:moveTo>
                    <a:pt x="501840" y="1231900"/>
                  </a:moveTo>
                  <a:lnTo>
                    <a:pt x="423773" y="1181100"/>
                  </a:lnTo>
                  <a:lnTo>
                    <a:pt x="365226" y="1143000"/>
                  </a:lnTo>
                  <a:lnTo>
                    <a:pt x="339394" y="1193800"/>
                  </a:lnTo>
                  <a:lnTo>
                    <a:pt x="359816" y="1206500"/>
                  </a:lnTo>
                  <a:lnTo>
                    <a:pt x="371081" y="1181100"/>
                  </a:lnTo>
                  <a:lnTo>
                    <a:pt x="487235" y="1257300"/>
                  </a:lnTo>
                  <a:lnTo>
                    <a:pt x="501840" y="1231900"/>
                  </a:lnTo>
                  <a:close/>
                </a:path>
                <a:path w="2976879" h="1765300">
                  <a:moveTo>
                    <a:pt x="591502" y="1079500"/>
                  </a:moveTo>
                  <a:lnTo>
                    <a:pt x="550227" y="1055001"/>
                  </a:lnTo>
                  <a:lnTo>
                    <a:pt x="550227" y="1092200"/>
                  </a:lnTo>
                  <a:lnTo>
                    <a:pt x="547179" y="1117600"/>
                  </a:lnTo>
                  <a:lnTo>
                    <a:pt x="544893" y="1117600"/>
                  </a:lnTo>
                  <a:lnTo>
                    <a:pt x="529971" y="1130300"/>
                  </a:lnTo>
                  <a:lnTo>
                    <a:pt x="512279" y="1143000"/>
                  </a:lnTo>
                  <a:lnTo>
                    <a:pt x="491769" y="1143000"/>
                  </a:lnTo>
                  <a:lnTo>
                    <a:pt x="468439" y="1130300"/>
                  </a:lnTo>
                  <a:lnTo>
                    <a:pt x="458177" y="1117600"/>
                  </a:lnTo>
                  <a:lnTo>
                    <a:pt x="449808" y="1117600"/>
                  </a:lnTo>
                  <a:lnTo>
                    <a:pt x="443318" y="1104900"/>
                  </a:lnTo>
                  <a:lnTo>
                    <a:pt x="438734" y="1092200"/>
                  </a:lnTo>
                  <a:lnTo>
                    <a:pt x="436270" y="1092200"/>
                  </a:lnTo>
                  <a:lnTo>
                    <a:pt x="436181" y="1079500"/>
                  </a:lnTo>
                  <a:lnTo>
                    <a:pt x="438480" y="1066800"/>
                  </a:lnTo>
                  <a:lnTo>
                    <a:pt x="443166" y="1054100"/>
                  </a:lnTo>
                  <a:lnTo>
                    <a:pt x="448551" y="1054100"/>
                  </a:lnTo>
                  <a:lnTo>
                    <a:pt x="455155" y="1041400"/>
                  </a:lnTo>
                  <a:lnTo>
                    <a:pt x="471995" y="1041400"/>
                  </a:lnTo>
                  <a:lnTo>
                    <a:pt x="547814" y="1079500"/>
                  </a:lnTo>
                  <a:lnTo>
                    <a:pt x="549719" y="1092200"/>
                  </a:lnTo>
                  <a:lnTo>
                    <a:pt x="550227" y="1092200"/>
                  </a:lnTo>
                  <a:lnTo>
                    <a:pt x="550227" y="1055001"/>
                  </a:lnTo>
                  <a:lnTo>
                    <a:pt x="527316" y="1041400"/>
                  </a:lnTo>
                  <a:lnTo>
                    <a:pt x="398957" y="965200"/>
                  </a:lnTo>
                  <a:lnTo>
                    <a:pt x="384403" y="990600"/>
                  </a:lnTo>
                  <a:lnTo>
                    <a:pt x="447802" y="1028700"/>
                  </a:lnTo>
                  <a:lnTo>
                    <a:pt x="432219" y="1028700"/>
                  </a:lnTo>
                  <a:lnTo>
                    <a:pt x="425132" y="1041400"/>
                  </a:lnTo>
                  <a:lnTo>
                    <a:pt x="418541" y="1054100"/>
                  </a:lnTo>
                  <a:lnTo>
                    <a:pt x="412534" y="1066800"/>
                  </a:lnTo>
                  <a:lnTo>
                    <a:pt x="409765" y="1079500"/>
                  </a:lnTo>
                  <a:lnTo>
                    <a:pt x="410260" y="1092200"/>
                  </a:lnTo>
                  <a:lnTo>
                    <a:pt x="429704" y="1130300"/>
                  </a:lnTo>
                  <a:lnTo>
                    <a:pt x="470560" y="1168400"/>
                  </a:lnTo>
                  <a:lnTo>
                    <a:pt x="527227" y="1168400"/>
                  </a:lnTo>
                  <a:lnTo>
                    <a:pt x="538822" y="1155700"/>
                  </a:lnTo>
                  <a:lnTo>
                    <a:pt x="548855" y="1155700"/>
                  </a:lnTo>
                  <a:lnTo>
                    <a:pt x="557339" y="1143000"/>
                  </a:lnTo>
                  <a:lnTo>
                    <a:pt x="563359" y="1130300"/>
                  </a:lnTo>
                  <a:lnTo>
                    <a:pt x="566953" y="1117600"/>
                  </a:lnTo>
                  <a:lnTo>
                    <a:pt x="568121" y="1104900"/>
                  </a:lnTo>
                  <a:lnTo>
                    <a:pt x="566864" y="1092200"/>
                  </a:lnTo>
                  <a:lnTo>
                    <a:pt x="576897" y="1104900"/>
                  </a:lnTo>
                  <a:lnTo>
                    <a:pt x="591502" y="1079500"/>
                  </a:lnTo>
                  <a:close/>
                </a:path>
                <a:path w="2976879" h="1765300">
                  <a:moveTo>
                    <a:pt x="663892" y="939800"/>
                  </a:moveTo>
                  <a:lnTo>
                    <a:pt x="662368" y="927100"/>
                  </a:lnTo>
                  <a:lnTo>
                    <a:pt x="638746" y="927100"/>
                  </a:lnTo>
                  <a:lnTo>
                    <a:pt x="639622" y="939800"/>
                  </a:lnTo>
                  <a:lnTo>
                    <a:pt x="638467" y="952500"/>
                  </a:lnTo>
                  <a:lnTo>
                    <a:pt x="635292" y="965200"/>
                  </a:lnTo>
                  <a:lnTo>
                    <a:pt x="630110" y="977900"/>
                  </a:lnTo>
                  <a:lnTo>
                    <a:pt x="624128" y="977900"/>
                  </a:lnTo>
                  <a:lnTo>
                    <a:pt x="617258" y="990600"/>
                  </a:lnTo>
                  <a:lnTo>
                    <a:pt x="600900" y="990600"/>
                  </a:lnTo>
                  <a:lnTo>
                    <a:pt x="590296" y="1003300"/>
                  </a:lnTo>
                  <a:lnTo>
                    <a:pt x="579285" y="1003300"/>
                  </a:lnTo>
                  <a:lnTo>
                    <a:pt x="567867" y="990600"/>
                  </a:lnTo>
                  <a:lnTo>
                    <a:pt x="556069" y="990600"/>
                  </a:lnTo>
                  <a:lnTo>
                    <a:pt x="563460" y="977900"/>
                  </a:lnTo>
                  <a:lnTo>
                    <a:pt x="615251" y="889000"/>
                  </a:lnTo>
                  <a:lnTo>
                    <a:pt x="611568" y="889000"/>
                  </a:lnTo>
                  <a:lnTo>
                    <a:pt x="606996" y="876300"/>
                  </a:lnTo>
                  <a:lnTo>
                    <a:pt x="588632" y="876300"/>
                  </a:lnTo>
                  <a:lnTo>
                    <a:pt x="584390" y="872147"/>
                  </a:lnTo>
                  <a:lnTo>
                    <a:pt x="584390" y="901700"/>
                  </a:lnTo>
                  <a:lnTo>
                    <a:pt x="538924" y="977900"/>
                  </a:lnTo>
                  <a:lnTo>
                    <a:pt x="532587" y="965200"/>
                  </a:lnTo>
                  <a:lnTo>
                    <a:pt x="527519" y="965200"/>
                  </a:lnTo>
                  <a:lnTo>
                    <a:pt x="523735" y="952500"/>
                  </a:lnTo>
                  <a:lnTo>
                    <a:pt x="521271" y="952500"/>
                  </a:lnTo>
                  <a:lnTo>
                    <a:pt x="520192" y="939800"/>
                  </a:lnTo>
                  <a:lnTo>
                    <a:pt x="520801" y="927100"/>
                  </a:lnTo>
                  <a:lnTo>
                    <a:pt x="523100" y="927100"/>
                  </a:lnTo>
                  <a:lnTo>
                    <a:pt x="527113" y="914400"/>
                  </a:lnTo>
                  <a:lnTo>
                    <a:pt x="532726" y="914400"/>
                  </a:lnTo>
                  <a:lnTo>
                    <a:pt x="539127" y="901700"/>
                  </a:lnTo>
                  <a:lnTo>
                    <a:pt x="546303" y="901700"/>
                  </a:lnTo>
                  <a:lnTo>
                    <a:pt x="554291" y="889000"/>
                  </a:lnTo>
                  <a:lnTo>
                    <a:pt x="569518" y="889000"/>
                  </a:lnTo>
                  <a:lnTo>
                    <a:pt x="576999" y="901700"/>
                  </a:lnTo>
                  <a:lnTo>
                    <a:pt x="584390" y="901700"/>
                  </a:lnTo>
                  <a:lnTo>
                    <a:pt x="584390" y="872147"/>
                  </a:lnTo>
                  <a:lnTo>
                    <a:pt x="575665" y="863600"/>
                  </a:lnTo>
                  <a:lnTo>
                    <a:pt x="549973" y="863600"/>
                  </a:lnTo>
                  <a:lnTo>
                    <a:pt x="537349" y="876300"/>
                  </a:lnTo>
                  <a:lnTo>
                    <a:pt x="525805" y="876300"/>
                  </a:lnTo>
                  <a:lnTo>
                    <a:pt x="499884" y="914400"/>
                  </a:lnTo>
                  <a:lnTo>
                    <a:pt x="495935" y="939800"/>
                  </a:lnTo>
                  <a:lnTo>
                    <a:pt x="498157" y="965200"/>
                  </a:lnTo>
                  <a:lnTo>
                    <a:pt x="503770" y="977900"/>
                  </a:lnTo>
                  <a:lnTo>
                    <a:pt x="512635" y="990600"/>
                  </a:lnTo>
                  <a:lnTo>
                    <a:pt x="524725" y="1003300"/>
                  </a:lnTo>
                  <a:lnTo>
                    <a:pt x="540067" y="1016000"/>
                  </a:lnTo>
                  <a:lnTo>
                    <a:pt x="556196" y="1016000"/>
                  </a:lnTo>
                  <a:lnTo>
                    <a:pt x="572223" y="1028700"/>
                  </a:lnTo>
                  <a:lnTo>
                    <a:pt x="603821" y="1028700"/>
                  </a:lnTo>
                  <a:lnTo>
                    <a:pt x="617194" y="1016000"/>
                  </a:lnTo>
                  <a:lnTo>
                    <a:pt x="628967" y="1016000"/>
                  </a:lnTo>
                  <a:lnTo>
                    <a:pt x="639102" y="1003300"/>
                  </a:lnTo>
                  <a:lnTo>
                    <a:pt x="647636" y="990600"/>
                  </a:lnTo>
                  <a:lnTo>
                    <a:pt x="652513" y="977900"/>
                  </a:lnTo>
                  <a:lnTo>
                    <a:pt x="656488" y="977900"/>
                  </a:lnTo>
                  <a:lnTo>
                    <a:pt x="659561" y="965200"/>
                  </a:lnTo>
                  <a:lnTo>
                    <a:pt x="661733" y="952500"/>
                  </a:lnTo>
                  <a:lnTo>
                    <a:pt x="663638" y="939800"/>
                  </a:lnTo>
                  <a:lnTo>
                    <a:pt x="663892" y="939800"/>
                  </a:lnTo>
                  <a:close/>
                </a:path>
                <a:path w="2976879" h="1765300">
                  <a:moveTo>
                    <a:pt x="705167" y="533400"/>
                  </a:moveTo>
                  <a:lnTo>
                    <a:pt x="703897" y="520700"/>
                  </a:lnTo>
                  <a:lnTo>
                    <a:pt x="702754" y="520700"/>
                  </a:lnTo>
                  <a:lnTo>
                    <a:pt x="700087" y="508000"/>
                  </a:lnTo>
                  <a:lnTo>
                    <a:pt x="674433" y="508000"/>
                  </a:lnTo>
                  <a:lnTo>
                    <a:pt x="672020" y="520700"/>
                  </a:lnTo>
                  <a:lnTo>
                    <a:pt x="668845" y="520700"/>
                  </a:lnTo>
                  <a:lnTo>
                    <a:pt x="669988" y="533400"/>
                  </a:lnTo>
                  <a:lnTo>
                    <a:pt x="673798" y="533400"/>
                  </a:lnTo>
                  <a:lnTo>
                    <a:pt x="677862" y="546100"/>
                  </a:lnTo>
                  <a:lnTo>
                    <a:pt x="699452" y="546100"/>
                  </a:lnTo>
                  <a:lnTo>
                    <a:pt x="701992" y="533400"/>
                  </a:lnTo>
                  <a:lnTo>
                    <a:pt x="705167" y="533400"/>
                  </a:lnTo>
                  <a:close/>
                </a:path>
                <a:path w="2976879" h="1765300">
                  <a:moveTo>
                    <a:pt x="708088" y="622300"/>
                  </a:moveTo>
                  <a:lnTo>
                    <a:pt x="688911" y="609600"/>
                  </a:lnTo>
                  <a:lnTo>
                    <a:pt x="681418" y="622300"/>
                  </a:lnTo>
                  <a:lnTo>
                    <a:pt x="708088" y="622300"/>
                  </a:lnTo>
                  <a:close/>
                </a:path>
                <a:path w="2976879" h="1765300">
                  <a:moveTo>
                    <a:pt x="762698" y="787400"/>
                  </a:moveTo>
                  <a:lnTo>
                    <a:pt x="720407" y="762000"/>
                  </a:lnTo>
                  <a:lnTo>
                    <a:pt x="678116" y="736600"/>
                  </a:lnTo>
                  <a:lnTo>
                    <a:pt x="652589" y="736600"/>
                  </a:lnTo>
                  <a:lnTo>
                    <a:pt x="630491" y="723900"/>
                  </a:lnTo>
                  <a:lnTo>
                    <a:pt x="611822" y="736600"/>
                  </a:lnTo>
                  <a:lnTo>
                    <a:pt x="596582" y="749300"/>
                  </a:lnTo>
                  <a:lnTo>
                    <a:pt x="590219" y="762000"/>
                  </a:lnTo>
                  <a:lnTo>
                    <a:pt x="587527" y="774700"/>
                  </a:lnTo>
                  <a:lnTo>
                    <a:pt x="588505" y="787400"/>
                  </a:lnTo>
                  <a:lnTo>
                    <a:pt x="593153" y="800100"/>
                  </a:lnTo>
                  <a:lnTo>
                    <a:pt x="571055" y="800100"/>
                  </a:lnTo>
                  <a:lnTo>
                    <a:pt x="561022" y="825500"/>
                  </a:lnTo>
                  <a:lnTo>
                    <a:pt x="697674" y="901700"/>
                  </a:lnTo>
                  <a:lnTo>
                    <a:pt x="712279" y="876300"/>
                  </a:lnTo>
                  <a:lnTo>
                    <a:pt x="610679" y="812800"/>
                  </a:lnTo>
                  <a:lnTo>
                    <a:pt x="607758" y="812800"/>
                  </a:lnTo>
                  <a:lnTo>
                    <a:pt x="606488" y="800100"/>
                  </a:lnTo>
                  <a:lnTo>
                    <a:pt x="606742" y="800100"/>
                  </a:lnTo>
                  <a:lnTo>
                    <a:pt x="607123" y="787400"/>
                  </a:lnTo>
                  <a:lnTo>
                    <a:pt x="608901" y="774700"/>
                  </a:lnTo>
                  <a:lnTo>
                    <a:pt x="612203" y="774700"/>
                  </a:lnTo>
                  <a:lnTo>
                    <a:pt x="617080" y="762000"/>
                  </a:lnTo>
                  <a:lnTo>
                    <a:pt x="658355" y="762000"/>
                  </a:lnTo>
                  <a:lnTo>
                    <a:pt x="668718" y="774700"/>
                  </a:lnTo>
                  <a:lnTo>
                    <a:pt x="748220" y="812800"/>
                  </a:lnTo>
                  <a:lnTo>
                    <a:pt x="762698" y="787400"/>
                  </a:lnTo>
                  <a:close/>
                </a:path>
                <a:path w="2976879" h="1765300">
                  <a:moveTo>
                    <a:pt x="830135" y="673100"/>
                  </a:moveTo>
                  <a:lnTo>
                    <a:pt x="805878" y="673100"/>
                  </a:lnTo>
                  <a:lnTo>
                    <a:pt x="803592" y="685800"/>
                  </a:lnTo>
                  <a:lnTo>
                    <a:pt x="799909" y="685800"/>
                  </a:lnTo>
                  <a:lnTo>
                    <a:pt x="794702" y="698500"/>
                  </a:lnTo>
                  <a:lnTo>
                    <a:pt x="788479" y="698500"/>
                  </a:lnTo>
                  <a:lnTo>
                    <a:pt x="781367" y="711200"/>
                  </a:lnTo>
                  <a:lnTo>
                    <a:pt x="775550" y="711200"/>
                  </a:lnTo>
                  <a:lnTo>
                    <a:pt x="768959" y="698500"/>
                  </a:lnTo>
                  <a:lnTo>
                    <a:pt x="753427" y="698500"/>
                  </a:lnTo>
                  <a:lnTo>
                    <a:pt x="730770" y="685800"/>
                  </a:lnTo>
                  <a:lnTo>
                    <a:pt x="685482" y="660400"/>
                  </a:lnTo>
                  <a:lnTo>
                    <a:pt x="693013" y="647700"/>
                  </a:lnTo>
                  <a:lnTo>
                    <a:pt x="666432" y="647700"/>
                  </a:lnTo>
                  <a:lnTo>
                    <a:pt x="623252" y="647700"/>
                  </a:lnTo>
                  <a:lnTo>
                    <a:pt x="651827" y="673100"/>
                  </a:lnTo>
                  <a:lnTo>
                    <a:pt x="642302" y="685800"/>
                  </a:lnTo>
                  <a:lnTo>
                    <a:pt x="661479" y="698500"/>
                  </a:lnTo>
                  <a:lnTo>
                    <a:pt x="671004" y="685800"/>
                  </a:lnTo>
                  <a:lnTo>
                    <a:pt x="748474" y="723900"/>
                  </a:lnTo>
                  <a:lnTo>
                    <a:pt x="757707" y="736600"/>
                  </a:lnTo>
                  <a:lnTo>
                    <a:pt x="794461" y="736600"/>
                  </a:lnTo>
                  <a:lnTo>
                    <a:pt x="802144" y="723900"/>
                  </a:lnTo>
                  <a:lnTo>
                    <a:pt x="808697" y="723900"/>
                  </a:lnTo>
                  <a:lnTo>
                    <a:pt x="814133" y="711200"/>
                  </a:lnTo>
                  <a:lnTo>
                    <a:pt x="819200" y="698500"/>
                  </a:lnTo>
                  <a:lnTo>
                    <a:pt x="823556" y="698500"/>
                  </a:lnTo>
                  <a:lnTo>
                    <a:pt x="827201" y="685800"/>
                  </a:lnTo>
                  <a:lnTo>
                    <a:pt x="830135" y="673100"/>
                  </a:lnTo>
                  <a:close/>
                </a:path>
                <a:path w="2976879" h="1765300">
                  <a:moveTo>
                    <a:pt x="866838" y="622300"/>
                  </a:moveTo>
                  <a:lnTo>
                    <a:pt x="788746" y="571500"/>
                  </a:lnTo>
                  <a:lnTo>
                    <a:pt x="730186" y="533400"/>
                  </a:lnTo>
                  <a:lnTo>
                    <a:pt x="704405" y="584200"/>
                  </a:lnTo>
                  <a:lnTo>
                    <a:pt x="724852" y="596900"/>
                  </a:lnTo>
                  <a:lnTo>
                    <a:pt x="736028" y="571500"/>
                  </a:lnTo>
                  <a:lnTo>
                    <a:pt x="852233" y="647700"/>
                  </a:lnTo>
                  <a:lnTo>
                    <a:pt x="866838" y="622300"/>
                  </a:lnTo>
                  <a:close/>
                </a:path>
                <a:path w="2976879" h="1765300">
                  <a:moveTo>
                    <a:pt x="878522" y="241300"/>
                  </a:moveTo>
                  <a:lnTo>
                    <a:pt x="876236" y="228600"/>
                  </a:lnTo>
                  <a:lnTo>
                    <a:pt x="869378" y="228600"/>
                  </a:lnTo>
                  <a:lnTo>
                    <a:pt x="865314" y="215900"/>
                  </a:lnTo>
                  <a:lnTo>
                    <a:pt x="856170" y="215900"/>
                  </a:lnTo>
                  <a:lnTo>
                    <a:pt x="851471" y="228600"/>
                  </a:lnTo>
                  <a:lnTo>
                    <a:pt x="842949" y="228600"/>
                  </a:lnTo>
                  <a:lnTo>
                    <a:pt x="842187" y="241300"/>
                  </a:lnTo>
                  <a:lnTo>
                    <a:pt x="844613" y="241300"/>
                  </a:lnTo>
                  <a:lnTo>
                    <a:pt x="847267" y="254000"/>
                  </a:lnTo>
                  <a:lnTo>
                    <a:pt x="872934" y="254000"/>
                  </a:lnTo>
                  <a:lnTo>
                    <a:pt x="875347" y="241300"/>
                  </a:lnTo>
                  <a:lnTo>
                    <a:pt x="878522" y="241300"/>
                  </a:lnTo>
                  <a:close/>
                </a:path>
                <a:path w="2976879" h="1765300">
                  <a:moveTo>
                    <a:pt x="958405" y="469900"/>
                  </a:moveTo>
                  <a:lnTo>
                    <a:pt x="924471" y="469900"/>
                  </a:lnTo>
                  <a:lnTo>
                    <a:pt x="915860" y="457200"/>
                  </a:lnTo>
                  <a:lnTo>
                    <a:pt x="904849" y="451497"/>
                  </a:lnTo>
                  <a:lnTo>
                    <a:pt x="904849" y="508000"/>
                  </a:lnTo>
                  <a:lnTo>
                    <a:pt x="903097" y="520700"/>
                  </a:lnTo>
                  <a:lnTo>
                    <a:pt x="898842" y="533400"/>
                  </a:lnTo>
                  <a:lnTo>
                    <a:pt x="890905" y="533400"/>
                  </a:lnTo>
                  <a:lnTo>
                    <a:pt x="882180" y="546100"/>
                  </a:lnTo>
                  <a:lnTo>
                    <a:pt x="862393" y="546100"/>
                  </a:lnTo>
                  <a:lnTo>
                    <a:pt x="856627" y="533400"/>
                  </a:lnTo>
                  <a:lnTo>
                    <a:pt x="852131" y="533400"/>
                  </a:lnTo>
                  <a:lnTo>
                    <a:pt x="848918" y="520700"/>
                  </a:lnTo>
                  <a:lnTo>
                    <a:pt x="847026" y="520700"/>
                  </a:lnTo>
                  <a:lnTo>
                    <a:pt x="846632" y="508000"/>
                  </a:lnTo>
                  <a:lnTo>
                    <a:pt x="847953" y="495300"/>
                  </a:lnTo>
                  <a:lnTo>
                    <a:pt x="850963" y="495300"/>
                  </a:lnTo>
                  <a:lnTo>
                    <a:pt x="855662" y="482600"/>
                  </a:lnTo>
                  <a:lnTo>
                    <a:pt x="857440" y="482600"/>
                  </a:lnTo>
                  <a:lnTo>
                    <a:pt x="861504" y="469900"/>
                  </a:lnTo>
                  <a:lnTo>
                    <a:pt x="867854" y="469900"/>
                  </a:lnTo>
                  <a:lnTo>
                    <a:pt x="900874" y="482600"/>
                  </a:lnTo>
                  <a:lnTo>
                    <a:pt x="904100" y="495300"/>
                  </a:lnTo>
                  <a:lnTo>
                    <a:pt x="904849" y="508000"/>
                  </a:lnTo>
                  <a:lnTo>
                    <a:pt x="904849" y="451497"/>
                  </a:lnTo>
                  <a:lnTo>
                    <a:pt x="891349" y="444500"/>
                  </a:lnTo>
                  <a:lnTo>
                    <a:pt x="866838" y="431800"/>
                  </a:lnTo>
                  <a:lnTo>
                    <a:pt x="852627" y="419100"/>
                  </a:lnTo>
                  <a:lnTo>
                    <a:pt x="805230" y="419100"/>
                  </a:lnTo>
                  <a:lnTo>
                    <a:pt x="795121" y="431800"/>
                  </a:lnTo>
                  <a:lnTo>
                    <a:pt x="785469" y="444500"/>
                  </a:lnTo>
                  <a:lnTo>
                    <a:pt x="776287" y="457200"/>
                  </a:lnTo>
                  <a:lnTo>
                    <a:pt x="773163" y="457200"/>
                  </a:lnTo>
                  <a:lnTo>
                    <a:pt x="770470" y="469900"/>
                  </a:lnTo>
                  <a:lnTo>
                    <a:pt x="768210" y="469900"/>
                  </a:lnTo>
                  <a:lnTo>
                    <a:pt x="766381" y="482600"/>
                  </a:lnTo>
                  <a:lnTo>
                    <a:pt x="764095" y="495300"/>
                  </a:lnTo>
                  <a:lnTo>
                    <a:pt x="763587" y="495300"/>
                  </a:lnTo>
                  <a:lnTo>
                    <a:pt x="764476" y="508000"/>
                  </a:lnTo>
                  <a:lnTo>
                    <a:pt x="790892" y="508000"/>
                  </a:lnTo>
                  <a:lnTo>
                    <a:pt x="789647" y="495300"/>
                  </a:lnTo>
                  <a:lnTo>
                    <a:pt x="790702" y="482600"/>
                  </a:lnTo>
                  <a:lnTo>
                    <a:pt x="794029" y="482600"/>
                  </a:lnTo>
                  <a:lnTo>
                    <a:pt x="799655" y="469900"/>
                  </a:lnTo>
                  <a:lnTo>
                    <a:pt x="809536" y="457200"/>
                  </a:lnTo>
                  <a:lnTo>
                    <a:pt x="821309" y="444500"/>
                  </a:lnTo>
                  <a:lnTo>
                    <a:pt x="834974" y="444500"/>
                  </a:lnTo>
                  <a:lnTo>
                    <a:pt x="850582" y="457200"/>
                  </a:lnTo>
                  <a:lnTo>
                    <a:pt x="844486" y="457200"/>
                  </a:lnTo>
                  <a:lnTo>
                    <a:pt x="839914" y="469900"/>
                  </a:lnTo>
                  <a:lnTo>
                    <a:pt x="836866" y="469900"/>
                  </a:lnTo>
                  <a:lnTo>
                    <a:pt x="829665" y="482600"/>
                  </a:lnTo>
                  <a:lnTo>
                    <a:pt x="825030" y="495300"/>
                  </a:lnTo>
                  <a:lnTo>
                    <a:pt x="822947" y="508000"/>
                  </a:lnTo>
                  <a:lnTo>
                    <a:pt x="823404" y="520700"/>
                  </a:lnTo>
                  <a:lnTo>
                    <a:pt x="826185" y="533400"/>
                  </a:lnTo>
                  <a:lnTo>
                    <a:pt x="831138" y="546100"/>
                  </a:lnTo>
                  <a:lnTo>
                    <a:pt x="838288" y="558800"/>
                  </a:lnTo>
                  <a:lnTo>
                    <a:pt x="847661" y="571500"/>
                  </a:lnTo>
                  <a:lnTo>
                    <a:pt x="892505" y="571500"/>
                  </a:lnTo>
                  <a:lnTo>
                    <a:pt x="900188" y="558800"/>
                  </a:lnTo>
                  <a:lnTo>
                    <a:pt x="906741" y="558800"/>
                  </a:lnTo>
                  <a:lnTo>
                    <a:pt x="912177" y="546100"/>
                  </a:lnTo>
                  <a:lnTo>
                    <a:pt x="919429" y="533400"/>
                  </a:lnTo>
                  <a:lnTo>
                    <a:pt x="923290" y="520700"/>
                  </a:lnTo>
                  <a:lnTo>
                    <a:pt x="923709" y="508000"/>
                  </a:lnTo>
                  <a:lnTo>
                    <a:pt x="920686" y="495300"/>
                  </a:lnTo>
                  <a:lnTo>
                    <a:pt x="945184" y="495300"/>
                  </a:lnTo>
                  <a:lnTo>
                    <a:pt x="949540" y="482600"/>
                  </a:lnTo>
                  <a:lnTo>
                    <a:pt x="953947" y="482600"/>
                  </a:lnTo>
                  <a:lnTo>
                    <a:pt x="958405" y="469900"/>
                  </a:lnTo>
                  <a:close/>
                </a:path>
                <a:path w="2976879" h="1765300">
                  <a:moveTo>
                    <a:pt x="1004379" y="393700"/>
                  </a:moveTo>
                  <a:lnTo>
                    <a:pt x="982662" y="381000"/>
                  </a:lnTo>
                  <a:lnTo>
                    <a:pt x="978598" y="393700"/>
                  </a:lnTo>
                  <a:lnTo>
                    <a:pt x="945324" y="393700"/>
                  </a:lnTo>
                  <a:lnTo>
                    <a:pt x="795464" y="304800"/>
                  </a:lnTo>
                  <a:lnTo>
                    <a:pt x="780859" y="330200"/>
                  </a:lnTo>
                  <a:lnTo>
                    <a:pt x="934910" y="419100"/>
                  </a:lnTo>
                  <a:lnTo>
                    <a:pt x="954671" y="431800"/>
                  </a:lnTo>
                  <a:lnTo>
                    <a:pt x="972832" y="431800"/>
                  </a:lnTo>
                  <a:lnTo>
                    <a:pt x="989393" y="419100"/>
                  </a:lnTo>
                  <a:lnTo>
                    <a:pt x="1004379" y="393700"/>
                  </a:lnTo>
                  <a:close/>
                </a:path>
                <a:path w="2976879" h="1765300">
                  <a:moveTo>
                    <a:pt x="1040320" y="330200"/>
                  </a:moveTo>
                  <a:lnTo>
                    <a:pt x="949210" y="279400"/>
                  </a:lnTo>
                  <a:lnTo>
                    <a:pt x="903668" y="254000"/>
                  </a:lnTo>
                  <a:lnTo>
                    <a:pt x="877887" y="292100"/>
                  </a:lnTo>
                  <a:lnTo>
                    <a:pt x="898207" y="304800"/>
                  </a:lnTo>
                  <a:lnTo>
                    <a:pt x="909510" y="279400"/>
                  </a:lnTo>
                  <a:lnTo>
                    <a:pt x="1025715" y="355600"/>
                  </a:lnTo>
                  <a:lnTo>
                    <a:pt x="1040320" y="330200"/>
                  </a:lnTo>
                  <a:close/>
                </a:path>
                <a:path w="2976879" h="1765300">
                  <a:moveTo>
                    <a:pt x="1110424" y="215900"/>
                  </a:moveTo>
                  <a:lnTo>
                    <a:pt x="1086929" y="203200"/>
                  </a:lnTo>
                  <a:lnTo>
                    <a:pt x="1086040" y="215900"/>
                  </a:lnTo>
                  <a:lnTo>
                    <a:pt x="1083754" y="215900"/>
                  </a:lnTo>
                  <a:lnTo>
                    <a:pt x="1074864" y="228600"/>
                  </a:lnTo>
                  <a:lnTo>
                    <a:pt x="1068768" y="241300"/>
                  </a:lnTo>
                  <a:lnTo>
                    <a:pt x="1049172" y="241300"/>
                  </a:lnTo>
                  <a:lnTo>
                    <a:pt x="1041768" y="228600"/>
                  </a:lnTo>
                  <a:lnTo>
                    <a:pt x="1033589" y="228600"/>
                  </a:lnTo>
                  <a:lnTo>
                    <a:pt x="1010983" y="215900"/>
                  </a:lnTo>
                  <a:lnTo>
                    <a:pt x="965771" y="190500"/>
                  </a:lnTo>
                  <a:lnTo>
                    <a:pt x="973264" y="177800"/>
                  </a:lnTo>
                  <a:lnTo>
                    <a:pt x="988250" y="152400"/>
                  </a:lnTo>
                  <a:lnTo>
                    <a:pt x="969073" y="139700"/>
                  </a:lnTo>
                  <a:lnTo>
                    <a:pt x="946594" y="177800"/>
                  </a:lnTo>
                  <a:lnTo>
                    <a:pt x="908748" y="152400"/>
                  </a:lnTo>
                  <a:lnTo>
                    <a:pt x="903414" y="190500"/>
                  </a:lnTo>
                  <a:lnTo>
                    <a:pt x="931989" y="203200"/>
                  </a:lnTo>
                  <a:lnTo>
                    <a:pt x="922464" y="215900"/>
                  </a:lnTo>
                  <a:lnTo>
                    <a:pt x="941641" y="228600"/>
                  </a:lnTo>
                  <a:lnTo>
                    <a:pt x="951166" y="215900"/>
                  </a:lnTo>
                  <a:lnTo>
                    <a:pt x="1028763" y="254000"/>
                  </a:lnTo>
                  <a:lnTo>
                    <a:pt x="1037945" y="266700"/>
                  </a:lnTo>
                  <a:lnTo>
                    <a:pt x="1074674" y="266700"/>
                  </a:lnTo>
                  <a:lnTo>
                    <a:pt x="1082357" y="254000"/>
                  </a:lnTo>
                  <a:lnTo>
                    <a:pt x="1088885" y="254000"/>
                  </a:lnTo>
                  <a:lnTo>
                    <a:pt x="1094295" y="241300"/>
                  </a:lnTo>
                  <a:lnTo>
                    <a:pt x="1099362" y="241300"/>
                  </a:lnTo>
                  <a:lnTo>
                    <a:pt x="1103731" y="228600"/>
                  </a:lnTo>
                  <a:lnTo>
                    <a:pt x="1107414" y="215900"/>
                  </a:lnTo>
                  <a:lnTo>
                    <a:pt x="1110424" y="215900"/>
                  </a:lnTo>
                  <a:close/>
                </a:path>
                <a:path w="2976879" h="1765300">
                  <a:moveTo>
                    <a:pt x="1138313" y="101600"/>
                  </a:moveTo>
                  <a:lnTo>
                    <a:pt x="1054925" y="0"/>
                  </a:lnTo>
                  <a:lnTo>
                    <a:pt x="1040066" y="25400"/>
                  </a:lnTo>
                  <a:lnTo>
                    <a:pt x="1103020" y="101600"/>
                  </a:lnTo>
                  <a:lnTo>
                    <a:pt x="1138313" y="101600"/>
                  </a:lnTo>
                  <a:close/>
                </a:path>
                <a:path w="2976879" h="1765300">
                  <a:moveTo>
                    <a:pt x="1189799" y="190500"/>
                  </a:moveTo>
                  <a:lnTo>
                    <a:pt x="1189316" y="177800"/>
                  </a:lnTo>
                  <a:lnTo>
                    <a:pt x="1187526" y="165100"/>
                  </a:lnTo>
                  <a:lnTo>
                    <a:pt x="1184414" y="152400"/>
                  </a:lnTo>
                  <a:lnTo>
                    <a:pt x="1180020" y="152400"/>
                  </a:lnTo>
                  <a:lnTo>
                    <a:pt x="1159167" y="127000"/>
                  </a:lnTo>
                  <a:lnTo>
                    <a:pt x="1124013" y="127000"/>
                  </a:lnTo>
                  <a:lnTo>
                    <a:pt x="979360" y="127000"/>
                  </a:lnTo>
                  <a:lnTo>
                    <a:pt x="1096708" y="139700"/>
                  </a:lnTo>
                  <a:lnTo>
                    <a:pt x="1106195" y="139700"/>
                  </a:lnTo>
                  <a:lnTo>
                    <a:pt x="1114882" y="152400"/>
                  </a:lnTo>
                  <a:lnTo>
                    <a:pt x="1154239" y="152400"/>
                  </a:lnTo>
                  <a:lnTo>
                    <a:pt x="1161097" y="165100"/>
                  </a:lnTo>
                  <a:lnTo>
                    <a:pt x="1164653" y="165100"/>
                  </a:lnTo>
                  <a:lnTo>
                    <a:pt x="1165034" y="177800"/>
                  </a:lnTo>
                  <a:lnTo>
                    <a:pt x="1164717" y="190500"/>
                  </a:lnTo>
                  <a:lnTo>
                    <a:pt x="1163205" y="190500"/>
                  </a:lnTo>
                  <a:lnTo>
                    <a:pt x="1160475" y="203200"/>
                  </a:lnTo>
                  <a:lnTo>
                    <a:pt x="1156525" y="215900"/>
                  </a:lnTo>
                  <a:lnTo>
                    <a:pt x="1178242" y="228600"/>
                  </a:lnTo>
                  <a:lnTo>
                    <a:pt x="1183119" y="215900"/>
                  </a:lnTo>
                  <a:lnTo>
                    <a:pt x="1186688" y="203200"/>
                  </a:lnTo>
                  <a:lnTo>
                    <a:pt x="1188910" y="190500"/>
                  </a:lnTo>
                  <a:lnTo>
                    <a:pt x="1189799" y="190500"/>
                  </a:lnTo>
                  <a:close/>
                </a:path>
                <a:path w="2976879" h="1765300">
                  <a:moveTo>
                    <a:pt x="2525712" y="366356"/>
                  </a:moveTo>
                  <a:lnTo>
                    <a:pt x="2512250" y="339686"/>
                  </a:lnTo>
                  <a:lnTo>
                    <a:pt x="2317940" y="438746"/>
                  </a:lnTo>
                  <a:lnTo>
                    <a:pt x="2331402" y="465416"/>
                  </a:lnTo>
                  <a:lnTo>
                    <a:pt x="2525712" y="366356"/>
                  </a:lnTo>
                  <a:close/>
                </a:path>
                <a:path w="2976879" h="1765300">
                  <a:moveTo>
                    <a:pt x="2538412" y="522566"/>
                  </a:moveTo>
                  <a:lnTo>
                    <a:pt x="2531554" y="499706"/>
                  </a:lnTo>
                  <a:lnTo>
                    <a:pt x="2523515" y="488276"/>
                  </a:lnTo>
                  <a:lnTo>
                    <a:pt x="2515108" y="479386"/>
                  </a:lnTo>
                  <a:lnTo>
                    <a:pt x="2513914" y="478116"/>
                  </a:lnTo>
                  <a:lnTo>
                    <a:pt x="2502700" y="473036"/>
                  </a:lnTo>
                  <a:lnTo>
                    <a:pt x="2489898" y="470496"/>
                  </a:lnTo>
                  <a:lnTo>
                    <a:pt x="2504122" y="452716"/>
                  </a:lnTo>
                  <a:lnTo>
                    <a:pt x="2495359" y="436206"/>
                  </a:lnTo>
                  <a:lnTo>
                    <a:pt x="2353246" y="508596"/>
                  </a:lnTo>
                  <a:lnTo>
                    <a:pt x="2366073" y="532726"/>
                  </a:lnTo>
                  <a:lnTo>
                    <a:pt x="2471737" y="479386"/>
                  </a:lnTo>
                  <a:lnTo>
                    <a:pt x="2478468" y="480656"/>
                  </a:lnTo>
                  <a:lnTo>
                    <a:pt x="2509380" y="511136"/>
                  </a:lnTo>
                  <a:lnTo>
                    <a:pt x="2510891" y="517486"/>
                  </a:lnTo>
                  <a:lnTo>
                    <a:pt x="2510663" y="523836"/>
                  </a:lnTo>
                  <a:lnTo>
                    <a:pt x="2480500" y="553046"/>
                  </a:lnTo>
                  <a:lnTo>
                    <a:pt x="2397823" y="594956"/>
                  </a:lnTo>
                  <a:lnTo>
                    <a:pt x="2410650" y="620356"/>
                  </a:lnTo>
                  <a:lnTo>
                    <a:pt x="2498534" y="575906"/>
                  </a:lnTo>
                  <a:lnTo>
                    <a:pt x="2521889" y="560666"/>
                  </a:lnTo>
                  <a:lnTo>
                    <a:pt x="2535186" y="542886"/>
                  </a:lnTo>
                  <a:lnTo>
                    <a:pt x="2538412" y="522566"/>
                  </a:lnTo>
                  <a:close/>
                </a:path>
                <a:path w="2976879" h="1765300">
                  <a:moveTo>
                    <a:pt x="2627566" y="597496"/>
                  </a:moveTo>
                  <a:lnTo>
                    <a:pt x="2621940" y="592416"/>
                  </a:lnTo>
                  <a:lnTo>
                    <a:pt x="2605087" y="577176"/>
                  </a:lnTo>
                  <a:lnTo>
                    <a:pt x="2575369" y="592416"/>
                  </a:lnTo>
                  <a:lnTo>
                    <a:pt x="2566987" y="575906"/>
                  </a:lnTo>
                  <a:lnTo>
                    <a:pt x="2547048" y="586066"/>
                  </a:lnTo>
                  <a:lnTo>
                    <a:pt x="2555430" y="602576"/>
                  </a:lnTo>
                  <a:lnTo>
                    <a:pt x="2474785" y="644486"/>
                  </a:lnTo>
                  <a:lnTo>
                    <a:pt x="2446744" y="680046"/>
                  </a:lnTo>
                  <a:lnTo>
                    <a:pt x="2446274" y="688936"/>
                  </a:lnTo>
                  <a:lnTo>
                    <a:pt x="2447696" y="697826"/>
                  </a:lnTo>
                  <a:lnTo>
                    <a:pt x="2466708" y="732116"/>
                  </a:lnTo>
                  <a:lnTo>
                    <a:pt x="2472499" y="738466"/>
                  </a:lnTo>
                  <a:lnTo>
                    <a:pt x="2492819" y="724496"/>
                  </a:lnTo>
                  <a:lnTo>
                    <a:pt x="2485961" y="718146"/>
                  </a:lnTo>
                  <a:lnTo>
                    <a:pt x="2481008" y="713066"/>
                  </a:lnTo>
                  <a:lnTo>
                    <a:pt x="2477706" y="706716"/>
                  </a:lnTo>
                  <a:lnTo>
                    <a:pt x="2473134" y="697826"/>
                  </a:lnTo>
                  <a:lnTo>
                    <a:pt x="2472372" y="690206"/>
                  </a:lnTo>
                  <a:lnTo>
                    <a:pt x="2475293" y="682586"/>
                  </a:lnTo>
                  <a:lnTo>
                    <a:pt x="2568257" y="627976"/>
                  </a:lnTo>
                  <a:lnTo>
                    <a:pt x="2588196" y="667346"/>
                  </a:lnTo>
                  <a:lnTo>
                    <a:pt x="2608008" y="657186"/>
                  </a:lnTo>
                  <a:lnTo>
                    <a:pt x="2593302" y="627976"/>
                  </a:lnTo>
                  <a:lnTo>
                    <a:pt x="2588196" y="617816"/>
                  </a:lnTo>
                  <a:lnTo>
                    <a:pt x="2627566" y="597496"/>
                  </a:lnTo>
                  <a:close/>
                </a:path>
                <a:path w="2976879" h="1765300">
                  <a:moveTo>
                    <a:pt x="2667089" y="790536"/>
                  </a:moveTo>
                  <a:lnTo>
                    <a:pt x="2657284" y="747356"/>
                  </a:lnTo>
                  <a:lnTo>
                    <a:pt x="2642057" y="726579"/>
                  </a:lnTo>
                  <a:lnTo>
                    <a:pt x="2642057" y="776566"/>
                  </a:lnTo>
                  <a:lnTo>
                    <a:pt x="2641955" y="785456"/>
                  </a:lnTo>
                  <a:lnTo>
                    <a:pt x="2619438" y="815936"/>
                  </a:lnTo>
                  <a:lnTo>
                    <a:pt x="2583827" y="746086"/>
                  </a:lnTo>
                  <a:lnTo>
                    <a:pt x="2579306" y="737196"/>
                  </a:lnTo>
                  <a:lnTo>
                    <a:pt x="2587371" y="734656"/>
                  </a:lnTo>
                  <a:lnTo>
                    <a:pt x="2595397" y="733386"/>
                  </a:lnTo>
                  <a:lnTo>
                    <a:pt x="2611310" y="735926"/>
                  </a:lnTo>
                  <a:lnTo>
                    <a:pt x="2640279" y="767676"/>
                  </a:lnTo>
                  <a:lnTo>
                    <a:pt x="2642057" y="776566"/>
                  </a:lnTo>
                  <a:lnTo>
                    <a:pt x="2642057" y="726579"/>
                  </a:lnTo>
                  <a:lnTo>
                    <a:pt x="2640114" y="724496"/>
                  </a:lnTo>
                  <a:lnTo>
                    <a:pt x="2628646" y="716876"/>
                  </a:lnTo>
                  <a:lnTo>
                    <a:pt x="2615247" y="711796"/>
                  </a:lnTo>
                  <a:lnTo>
                    <a:pt x="2598978" y="707986"/>
                  </a:lnTo>
                  <a:lnTo>
                    <a:pt x="2582354" y="707986"/>
                  </a:lnTo>
                  <a:lnTo>
                    <a:pt x="2532570" y="728306"/>
                  </a:lnTo>
                  <a:lnTo>
                    <a:pt x="2504757" y="767676"/>
                  </a:lnTo>
                  <a:lnTo>
                    <a:pt x="2501722" y="794346"/>
                  </a:lnTo>
                  <a:lnTo>
                    <a:pt x="2504376" y="808316"/>
                  </a:lnTo>
                  <a:lnTo>
                    <a:pt x="2526080" y="846416"/>
                  </a:lnTo>
                  <a:lnTo>
                    <a:pt x="2551747" y="865466"/>
                  </a:lnTo>
                  <a:lnTo>
                    <a:pt x="2564447" y="845146"/>
                  </a:lnTo>
                  <a:lnTo>
                    <a:pt x="2555011" y="841336"/>
                  </a:lnTo>
                  <a:lnTo>
                    <a:pt x="2546705" y="833716"/>
                  </a:lnTo>
                  <a:lnTo>
                    <a:pt x="2527655" y="796886"/>
                  </a:lnTo>
                  <a:lnTo>
                    <a:pt x="2527579" y="787996"/>
                  </a:lnTo>
                  <a:lnTo>
                    <a:pt x="2529395" y="779106"/>
                  </a:lnTo>
                  <a:lnTo>
                    <a:pt x="2533713" y="768946"/>
                  </a:lnTo>
                  <a:lnTo>
                    <a:pt x="2540406" y="760056"/>
                  </a:lnTo>
                  <a:lnTo>
                    <a:pt x="2549423" y="752436"/>
                  </a:lnTo>
                  <a:lnTo>
                    <a:pt x="2560764" y="746086"/>
                  </a:lnTo>
                  <a:lnTo>
                    <a:pt x="2612834" y="847686"/>
                  </a:lnTo>
                  <a:lnTo>
                    <a:pt x="2623756" y="845146"/>
                  </a:lnTo>
                  <a:lnTo>
                    <a:pt x="2629217" y="842606"/>
                  </a:lnTo>
                  <a:lnTo>
                    <a:pt x="2641625" y="834986"/>
                  </a:lnTo>
                  <a:lnTo>
                    <a:pt x="2651607" y="826096"/>
                  </a:lnTo>
                  <a:lnTo>
                    <a:pt x="2658351" y="815936"/>
                  </a:lnTo>
                  <a:lnTo>
                    <a:pt x="2659202" y="814666"/>
                  </a:lnTo>
                  <a:lnTo>
                    <a:pt x="2664396" y="803236"/>
                  </a:lnTo>
                  <a:lnTo>
                    <a:pt x="2667089" y="790536"/>
                  </a:lnTo>
                  <a:close/>
                </a:path>
                <a:path w="2976879" h="1765300">
                  <a:moveTo>
                    <a:pt x="2756725" y="926426"/>
                  </a:moveTo>
                  <a:lnTo>
                    <a:pt x="2735262" y="921346"/>
                  </a:lnTo>
                  <a:lnTo>
                    <a:pt x="2735732" y="912456"/>
                  </a:lnTo>
                  <a:lnTo>
                    <a:pt x="2734526" y="903566"/>
                  </a:lnTo>
                  <a:lnTo>
                    <a:pt x="2731643" y="894676"/>
                  </a:lnTo>
                  <a:lnTo>
                    <a:pt x="2727134" y="884516"/>
                  </a:lnTo>
                  <a:lnTo>
                    <a:pt x="2723070" y="878166"/>
                  </a:lnTo>
                  <a:lnTo>
                    <a:pt x="2720632" y="874356"/>
                  </a:lnTo>
                  <a:lnTo>
                    <a:pt x="2712745" y="865466"/>
                  </a:lnTo>
                  <a:lnTo>
                    <a:pt x="2711145" y="864158"/>
                  </a:lnTo>
                  <a:lnTo>
                    <a:pt x="2711145" y="908646"/>
                  </a:lnTo>
                  <a:lnTo>
                    <a:pt x="2710700" y="914996"/>
                  </a:lnTo>
                  <a:lnTo>
                    <a:pt x="2675598" y="946746"/>
                  </a:lnTo>
                  <a:lnTo>
                    <a:pt x="2661729" y="946746"/>
                  </a:lnTo>
                  <a:lnTo>
                    <a:pt x="2637802" y="916266"/>
                  </a:lnTo>
                  <a:lnTo>
                    <a:pt x="2637980" y="913726"/>
                  </a:lnTo>
                  <a:lnTo>
                    <a:pt x="2638171" y="911186"/>
                  </a:lnTo>
                  <a:lnTo>
                    <a:pt x="2638260" y="909916"/>
                  </a:lnTo>
                  <a:lnTo>
                    <a:pt x="2674124" y="878166"/>
                  </a:lnTo>
                  <a:lnTo>
                    <a:pt x="2680817" y="878166"/>
                  </a:lnTo>
                  <a:lnTo>
                    <a:pt x="2711145" y="908646"/>
                  </a:lnTo>
                  <a:lnTo>
                    <a:pt x="2711145" y="864158"/>
                  </a:lnTo>
                  <a:lnTo>
                    <a:pt x="2703487" y="857846"/>
                  </a:lnTo>
                  <a:lnTo>
                    <a:pt x="2692844" y="854036"/>
                  </a:lnTo>
                  <a:lnTo>
                    <a:pt x="2681452" y="850226"/>
                  </a:lnTo>
                  <a:lnTo>
                    <a:pt x="2670149" y="850226"/>
                  </a:lnTo>
                  <a:lnTo>
                    <a:pt x="2632659" y="866736"/>
                  </a:lnTo>
                  <a:lnTo>
                    <a:pt x="2614231" y="911186"/>
                  </a:lnTo>
                  <a:lnTo>
                    <a:pt x="2609024" y="906106"/>
                  </a:lnTo>
                  <a:lnTo>
                    <a:pt x="2603309" y="901026"/>
                  </a:lnTo>
                  <a:lnTo>
                    <a:pt x="2590863" y="895946"/>
                  </a:lnTo>
                  <a:lnTo>
                    <a:pt x="2585402" y="895946"/>
                  </a:lnTo>
                  <a:lnTo>
                    <a:pt x="2580703" y="897216"/>
                  </a:lnTo>
                  <a:lnTo>
                    <a:pt x="2571673" y="904836"/>
                  </a:lnTo>
                  <a:lnTo>
                    <a:pt x="2567444" y="913726"/>
                  </a:lnTo>
                  <a:lnTo>
                    <a:pt x="2568003" y="925156"/>
                  </a:lnTo>
                  <a:lnTo>
                    <a:pt x="2573337" y="939126"/>
                  </a:lnTo>
                  <a:lnTo>
                    <a:pt x="2575369" y="944206"/>
                  </a:lnTo>
                  <a:lnTo>
                    <a:pt x="2579052" y="949286"/>
                  </a:lnTo>
                  <a:lnTo>
                    <a:pt x="2589466" y="961986"/>
                  </a:lnTo>
                  <a:lnTo>
                    <a:pt x="2592768" y="967066"/>
                  </a:lnTo>
                  <a:lnTo>
                    <a:pt x="2594292" y="969606"/>
                  </a:lnTo>
                  <a:lnTo>
                    <a:pt x="2598712" y="982306"/>
                  </a:lnTo>
                  <a:lnTo>
                    <a:pt x="2599436" y="991196"/>
                  </a:lnTo>
                  <a:lnTo>
                    <a:pt x="2596426" y="998816"/>
                  </a:lnTo>
                  <a:lnTo>
                    <a:pt x="2589720" y="1003896"/>
                  </a:lnTo>
                  <a:lnTo>
                    <a:pt x="2583878" y="1006436"/>
                  </a:lnTo>
                  <a:lnTo>
                    <a:pt x="2577274" y="1006436"/>
                  </a:lnTo>
                  <a:lnTo>
                    <a:pt x="2550350" y="977226"/>
                  </a:lnTo>
                  <a:lnTo>
                    <a:pt x="2543543" y="944206"/>
                  </a:lnTo>
                  <a:lnTo>
                    <a:pt x="2543632" y="940396"/>
                  </a:lnTo>
                  <a:lnTo>
                    <a:pt x="2544381" y="928966"/>
                  </a:lnTo>
                  <a:lnTo>
                    <a:pt x="2517330" y="926426"/>
                  </a:lnTo>
                  <a:lnTo>
                    <a:pt x="2516492" y="932776"/>
                  </a:lnTo>
                  <a:lnTo>
                    <a:pt x="2516365" y="941666"/>
                  </a:lnTo>
                  <a:lnTo>
                    <a:pt x="2516733" y="948016"/>
                  </a:lnTo>
                  <a:lnTo>
                    <a:pt x="2527744" y="988656"/>
                  </a:lnTo>
                  <a:lnTo>
                    <a:pt x="2552433" y="1020406"/>
                  </a:lnTo>
                  <a:lnTo>
                    <a:pt x="2583192" y="1033106"/>
                  </a:lnTo>
                  <a:lnTo>
                    <a:pt x="2593276" y="1031836"/>
                  </a:lnTo>
                  <a:lnTo>
                    <a:pt x="2623464" y="1006436"/>
                  </a:lnTo>
                  <a:lnTo>
                    <a:pt x="2624899" y="1002626"/>
                  </a:lnTo>
                  <a:lnTo>
                    <a:pt x="2625991" y="993736"/>
                  </a:lnTo>
                  <a:lnTo>
                    <a:pt x="2625255" y="984846"/>
                  </a:lnTo>
                  <a:lnTo>
                    <a:pt x="2622702" y="974686"/>
                  </a:lnTo>
                  <a:lnTo>
                    <a:pt x="2618295" y="964526"/>
                  </a:lnTo>
                  <a:lnTo>
                    <a:pt x="2616263" y="960716"/>
                  </a:lnTo>
                  <a:lnTo>
                    <a:pt x="2612580" y="954366"/>
                  </a:lnTo>
                  <a:lnTo>
                    <a:pt x="2601658" y="940396"/>
                  </a:lnTo>
                  <a:lnTo>
                    <a:pt x="2597975" y="934046"/>
                  </a:lnTo>
                  <a:lnTo>
                    <a:pt x="2596070" y="930236"/>
                  </a:lnTo>
                  <a:lnTo>
                    <a:pt x="2591625" y="922616"/>
                  </a:lnTo>
                  <a:lnTo>
                    <a:pt x="2591244" y="916266"/>
                  </a:lnTo>
                  <a:lnTo>
                    <a:pt x="2594800" y="914996"/>
                  </a:lnTo>
                  <a:lnTo>
                    <a:pt x="2597467" y="913726"/>
                  </a:lnTo>
                  <a:lnTo>
                    <a:pt x="2600642" y="914996"/>
                  </a:lnTo>
                  <a:lnTo>
                    <a:pt x="2604452" y="917536"/>
                  </a:lnTo>
                  <a:lnTo>
                    <a:pt x="2608135" y="921346"/>
                  </a:lnTo>
                  <a:lnTo>
                    <a:pt x="2610802" y="923886"/>
                  </a:lnTo>
                  <a:lnTo>
                    <a:pt x="2632189" y="955636"/>
                  </a:lnTo>
                  <a:lnTo>
                    <a:pt x="2670378" y="974686"/>
                  </a:lnTo>
                  <a:lnTo>
                    <a:pt x="2681109" y="974686"/>
                  </a:lnTo>
                  <a:lnTo>
                    <a:pt x="2719730" y="955636"/>
                  </a:lnTo>
                  <a:lnTo>
                    <a:pt x="2727477" y="946746"/>
                  </a:lnTo>
                  <a:lnTo>
                    <a:pt x="2730563" y="941666"/>
                  </a:lnTo>
                  <a:lnTo>
                    <a:pt x="2749613" y="950556"/>
                  </a:lnTo>
                  <a:lnTo>
                    <a:pt x="2752229" y="941666"/>
                  </a:lnTo>
                  <a:lnTo>
                    <a:pt x="2756725" y="926426"/>
                  </a:lnTo>
                  <a:close/>
                </a:path>
                <a:path w="2976879" h="1765300">
                  <a:moveTo>
                    <a:pt x="2814891" y="1062316"/>
                  </a:moveTo>
                  <a:lnTo>
                    <a:pt x="2795828" y="1026756"/>
                  </a:lnTo>
                  <a:lnTo>
                    <a:pt x="2788894" y="1021676"/>
                  </a:lnTo>
                  <a:lnTo>
                    <a:pt x="2776194" y="1015326"/>
                  </a:lnTo>
                  <a:lnTo>
                    <a:pt x="2761170" y="1014056"/>
                  </a:lnTo>
                  <a:lnTo>
                    <a:pt x="2783903" y="1002626"/>
                  </a:lnTo>
                  <a:lnTo>
                    <a:pt x="2770949" y="977226"/>
                  </a:lnTo>
                  <a:lnTo>
                    <a:pt x="2628963" y="1049616"/>
                  </a:lnTo>
                  <a:lnTo>
                    <a:pt x="2641790" y="1075016"/>
                  </a:lnTo>
                  <a:lnTo>
                    <a:pt x="2723197" y="1033106"/>
                  </a:lnTo>
                  <a:lnTo>
                    <a:pt x="2731935" y="1029296"/>
                  </a:lnTo>
                  <a:lnTo>
                    <a:pt x="2740634" y="1026756"/>
                  </a:lnTo>
                  <a:lnTo>
                    <a:pt x="2749321" y="1026756"/>
                  </a:lnTo>
                  <a:lnTo>
                    <a:pt x="2785173" y="1050886"/>
                  </a:lnTo>
                  <a:lnTo>
                    <a:pt x="2786062" y="1057236"/>
                  </a:lnTo>
                  <a:lnTo>
                    <a:pt x="2785046" y="1064856"/>
                  </a:lnTo>
                  <a:lnTo>
                    <a:pt x="2814891" y="1062316"/>
                  </a:lnTo>
                  <a:close/>
                </a:path>
                <a:path w="2976879" h="1765300">
                  <a:moveTo>
                    <a:pt x="2842958" y="1118196"/>
                  </a:moveTo>
                  <a:lnTo>
                    <a:pt x="2820225" y="1073746"/>
                  </a:lnTo>
                  <a:lnTo>
                    <a:pt x="2799016" y="1083906"/>
                  </a:lnTo>
                  <a:lnTo>
                    <a:pt x="2808922" y="1104226"/>
                  </a:lnTo>
                  <a:lnTo>
                    <a:pt x="2688145" y="1165186"/>
                  </a:lnTo>
                  <a:lnTo>
                    <a:pt x="2700972" y="1190586"/>
                  </a:lnTo>
                  <a:lnTo>
                    <a:pt x="2842958" y="1118196"/>
                  </a:lnTo>
                  <a:close/>
                </a:path>
                <a:path w="2976879" h="1765300">
                  <a:moveTo>
                    <a:pt x="2893504" y="1087716"/>
                  </a:moveTo>
                  <a:lnTo>
                    <a:pt x="2880804" y="1071206"/>
                  </a:lnTo>
                  <a:lnTo>
                    <a:pt x="2876232" y="1068666"/>
                  </a:lnTo>
                  <a:lnTo>
                    <a:pt x="2871787" y="1069936"/>
                  </a:lnTo>
                  <a:lnTo>
                    <a:pt x="2863151" y="1073746"/>
                  </a:lnTo>
                  <a:lnTo>
                    <a:pt x="2860230" y="1077556"/>
                  </a:lnTo>
                  <a:lnTo>
                    <a:pt x="2858706" y="1082636"/>
                  </a:lnTo>
                  <a:lnTo>
                    <a:pt x="2857309" y="1086446"/>
                  </a:lnTo>
                  <a:lnTo>
                    <a:pt x="2874581" y="1105496"/>
                  </a:lnTo>
                  <a:lnTo>
                    <a:pt x="2879026" y="1105496"/>
                  </a:lnTo>
                  <a:lnTo>
                    <a:pt x="2887662" y="1100416"/>
                  </a:lnTo>
                  <a:lnTo>
                    <a:pt x="2890456" y="1097876"/>
                  </a:lnTo>
                  <a:lnTo>
                    <a:pt x="2893504" y="1087716"/>
                  </a:lnTo>
                  <a:close/>
                </a:path>
                <a:path w="2976879" h="1765300">
                  <a:moveTo>
                    <a:pt x="2920174" y="1172806"/>
                  </a:moveTo>
                  <a:lnTo>
                    <a:pt x="2914548" y="1167726"/>
                  </a:lnTo>
                  <a:lnTo>
                    <a:pt x="2897695" y="1152486"/>
                  </a:lnTo>
                  <a:lnTo>
                    <a:pt x="2867977" y="1167726"/>
                  </a:lnTo>
                  <a:lnTo>
                    <a:pt x="2859595" y="1151216"/>
                  </a:lnTo>
                  <a:lnTo>
                    <a:pt x="2839783" y="1161376"/>
                  </a:lnTo>
                  <a:lnTo>
                    <a:pt x="2848165" y="1177886"/>
                  </a:lnTo>
                  <a:lnTo>
                    <a:pt x="2767520" y="1218526"/>
                  </a:lnTo>
                  <a:lnTo>
                    <a:pt x="2739377" y="1255356"/>
                  </a:lnTo>
                  <a:lnTo>
                    <a:pt x="2738945" y="1264246"/>
                  </a:lnTo>
                  <a:lnTo>
                    <a:pt x="2740406" y="1273136"/>
                  </a:lnTo>
                  <a:lnTo>
                    <a:pt x="2765234" y="1313776"/>
                  </a:lnTo>
                  <a:lnTo>
                    <a:pt x="2785427" y="1298536"/>
                  </a:lnTo>
                  <a:lnTo>
                    <a:pt x="2778696" y="1293456"/>
                  </a:lnTo>
                  <a:lnTo>
                    <a:pt x="2773616" y="1287106"/>
                  </a:lnTo>
                  <a:lnTo>
                    <a:pt x="2770314" y="1280756"/>
                  </a:lnTo>
                  <a:lnTo>
                    <a:pt x="2765742" y="1271866"/>
                  </a:lnTo>
                  <a:lnTo>
                    <a:pt x="2764980" y="1264246"/>
                  </a:lnTo>
                  <a:lnTo>
                    <a:pt x="2768028" y="1257896"/>
                  </a:lnTo>
                  <a:lnTo>
                    <a:pt x="2771063" y="1252816"/>
                  </a:lnTo>
                  <a:lnTo>
                    <a:pt x="2775813" y="1247736"/>
                  </a:lnTo>
                  <a:lnTo>
                    <a:pt x="2782252" y="1242656"/>
                  </a:lnTo>
                  <a:lnTo>
                    <a:pt x="2790380" y="1238846"/>
                  </a:lnTo>
                  <a:lnTo>
                    <a:pt x="2860992" y="1202016"/>
                  </a:lnTo>
                  <a:lnTo>
                    <a:pt x="2880804" y="1241386"/>
                  </a:lnTo>
                  <a:lnTo>
                    <a:pt x="2900743" y="1231226"/>
                  </a:lnTo>
                  <a:lnTo>
                    <a:pt x="2885948" y="1202016"/>
                  </a:lnTo>
                  <a:lnTo>
                    <a:pt x="2880804" y="1191856"/>
                  </a:lnTo>
                  <a:lnTo>
                    <a:pt x="2920174" y="1172806"/>
                  </a:lnTo>
                  <a:close/>
                </a:path>
                <a:path w="2976879" h="1765300">
                  <a:moveTo>
                    <a:pt x="2976308" y="1379816"/>
                  </a:moveTo>
                  <a:lnTo>
                    <a:pt x="2972384" y="1372196"/>
                  </a:lnTo>
                  <a:lnTo>
                    <a:pt x="2963227" y="1354416"/>
                  </a:lnTo>
                  <a:lnTo>
                    <a:pt x="2834322" y="1372196"/>
                  </a:lnTo>
                  <a:lnTo>
                    <a:pt x="2922841" y="1274406"/>
                  </a:lnTo>
                  <a:lnTo>
                    <a:pt x="2909760" y="1249006"/>
                  </a:lnTo>
                  <a:lnTo>
                    <a:pt x="2830512" y="1337906"/>
                  </a:lnTo>
                  <a:lnTo>
                    <a:pt x="2818206" y="1351876"/>
                  </a:lnTo>
                  <a:lnTo>
                    <a:pt x="2812808" y="1358226"/>
                  </a:lnTo>
                  <a:lnTo>
                    <a:pt x="2807906" y="1363306"/>
                  </a:lnTo>
                  <a:lnTo>
                    <a:pt x="2803156" y="1367116"/>
                  </a:lnTo>
                  <a:lnTo>
                    <a:pt x="2798089" y="1372196"/>
                  </a:lnTo>
                  <a:lnTo>
                    <a:pt x="2792679" y="1376006"/>
                  </a:lnTo>
                  <a:lnTo>
                    <a:pt x="2786951" y="1378546"/>
                  </a:lnTo>
                  <a:lnTo>
                    <a:pt x="2781516" y="1381086"/>
                  </a:lnTo>
                  <a:lnTo>
                    <a:pt x="2775750" y="1381086"/>
                  </a:lnTo>
                  <a:lnTo>
                    <a:pt x="2742120" y="1353146"/>
                  </a:lnTo>
                  <a:lnTo>
                    <a:pt x="2719641" y="1364576"/>
                  </a:lnTo>
                  <a:lnTo>
                    <a:pt x="2746438" y="1395056"/>
                  </a:lnTo>
                  <a:lnTo>
                    <a:pt x="2771508" y="1403946"/>
                  </a:lnTo>
                  <a:lnTo>
                    <a:pt x="2779585" y="1403946"/>
                  </a:lnTo>
                  <a:lnTo>
                    <a:pt x="2965945" y="1381086"/>
                  </a:lnTo>
                  <a:lnTo>
                    <a:pt x="2976308" y="13798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7" name="object 7"/>
          <p:cNvSpPr txBox="1"/>
          <p:nvPr/>
        </p:nvSpPr>
        <p:spPr>
          <a:xfrm>
            <a:off x="967751" y="4110038"/>
            <a:ext cx="1905000" cy="382156"/>
          </a:xfrm>
          <a:prstGeom prst="rect">
            <a:avLst/>
          </a:prstGeom>
        </p:spPr>
        <p:txBody>
          <a:bodyPr wrap="square" lIns="0" tIns="12700" rIns="0" bIns="0">
            <a:spAutoFit/>
          </a:bodyPr>
          <a:lstStyle/>
          <a:p>
            <a:pPr marL="12700" eaLnBrk="1" fontAlgn="auto" hangingPunct="1">
              <a:spcBef>
                <a:spcPts val="100"/>
              </a:spcBef>
              <a:spcAft>
                <a:spcPts val="0"/>
              </a:spcAft>
              <a:defRPr/>
            </a:pPr>
            <a:r>
              <a:rPr sz="2400" spc="-15" dirty="0">
                <a:latin typeface="Trebuchet MS"/>
                <a:cs typeface="Trebuchet MS"/>
              </a:rPr>
              <a:t>Availability</a:t>
            </a:r>
            <a:endParaRPr sz="2400" dirty="0">
              <a:latin typeface="Trebuchet MS"/>
              <a:cs typeface="Trebuchet MS"/>
            </a:endParaRPr>
          </a:p>
        </p:txBody>
      </p:sp>
      <p:sp>
        <p:nvSpPr>
          <p:cNvPr id="9221" name="object 8"/>
          <p:cNvSpPr txBox="1">
            <a:spLocks noChangeArrowheads="1"/>
          </p:cNvSpPr>
          <p:nvPr/>
        </p:nvSpPr>
        <p:spPr bwMode="auto">
          <a:xfrm>
            <a:off x="3276600" y="1284574"/>
            <a:ext cx="5029200" cy="248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469900" indent="-457200">
              <a:tabLst>
                <a:tab pos="468313" algn="l"/>
                <a:tab pos="469900" algn="l"/>
              </a:tabLst>
              <a:defRPr>
                <a:solidFill>
                  <a:schemeClr val="tx1"/>
                </a:solidFill>
                <a:latin typeface="Calibri" pitchFamily="34" charset="0"/>
              </a:defRPr>
            </a:lvl1pPr>
            <a:lvl2pPr marL="742950" indent="-285750">
              <a:tabLst>
                <a:tab pos="468313" algn="l"/>
                <a:tab pos="469900" algn="l"/>
              </a:tabLst>
              <a:defRPr>
                <a:solidFill>
                  <a:schemeClr val="tx1"/>
                </a:solidFill>
                <a:latin typeface="Calibri" pitchFamily="34" charset="0"/>
              </a:defRPr>
            </a:lvl2pPr>
            <a:lvl3pPr marL="1143000" indent="-228600">
              <a:tabLst>
                <a:tab pos="468313" algn="l"/>
                <a:tab pos="469900" algn="l"/>
              </a:tabLst>
              <a:defRPr>
                <a:solidFill>
                  <a:schemeClr val="tx1"/>
                </a:solidFill>
                <a:latin typeface="Calibri" pitchFamily="34" charset="0"/>
              </a:defRPr>
            </a:lvl3pPr>
            <a:lvl4pPr marL="1600200" indent="-228600">
              <a:tabLst>
                <a:tab pos="468313" algn="l"/>
                <a:tab pos="469900" algn="l"/>
              </a:tabLst>
              <a:defRPr>
                <a:solidFill>
                  <a:schemeClr val="tx1"/>
                </a:solidFill>
                <a:latin typeface="Calibri" pitchFamily="34" charset="0"/>
              </a:defRPr>
            </a:lvl4pPr>
            <a:lvl5pPr marL="2057400" indent="-228600">
              <a:tabLst>
                <a:tab pos="468313" algn="l"/>
                <a:tab pos="469900" algn="l"/>
              </a:tabLst>
              <a:defRPr>
                <a:solidFill>
                  <a:schemeClr val="tx1"/>
                </a:solidFill>
                <a:latin typeface="Calibri" pitchFamily="34" charset="0"/>
              </a:defRPr>
            </a:lvl5pPr>
            <a:lvl6pPr marL="2514600" indent="-228600" eaLnBrk="0" fontAlgn="base" hangingPunct="0">
              <a:spcBef>
                <a:spcPct val="0"/>
              </a:spcBef>
              <a:spcAft>
                <a:spcPct val="0"/>
              </a:spcAft>
              <a:tabLst>
                <a:tab pos="468313" algn="l"/>
                <a:tab pos="469900" algn="l"/>
              </a:tabLst>
              <a:defRPr>
                <a:solidFill>
                  <a:schemeClr val="tx1"/>
                </a:solidFill>
                <a:latin typeface="Calibri" pitchFamily="34" charset="0"/>
              </a:defRPr>
            </a:lvl6pPr>
            <a:lvl7pPr marL="2971800" indent="-228600" eaLnBrk="0" fontAlgn="base" hangingPunct="0">
              <a:spcBef>
                <a:spcPct val="0"/>
              </a:spcBef>
              <a:spcAft>
                <a:spcPct val="0"/>
              </a:spcAft>
              <a:tabLst>
                <a:tab pos="468313" algn="l"/>
                <a:tab pos="469900" algn="l"/>
              </a:tabLst>
              <a:defRPr>
                <a:solidFill>
                  <a:schemeClr val="tx1"/>
                </a:solidFill>
                <a:latin typeface="Calibri" pitchFamily="34" charset="0"/>
              </a:defRPr>
            </a:lvl7pPr>
            <a:lvl8pPr marL="3429000" indent="-228600" eaLnBrk="0" fontAlgn="base" hangingPunct="0">
              <a:spcBef>
                <a:spcPct val="0"/>
              </a:spcBef>
              <a:spcAft>
                <a:spcPct val="0"/>
              </a:spcAft>
              <a:tabLst>
                <a:tab pos="468313" algn="l"/>
                <a:tab pos="469900" algn="l"/>
              </a:tabLst>
              <a:defRPr>
                <a:solidFill>
                  <a:schemeClr val="tx1"/>
                </a:solidFill>
                <a:latin typeface="Calibri" pitchFamily="34" charset="0"/>
              </a:defRPr>
            </a:lvl8pPr>
            <a:lvl9pPr marL="3886200" indent="-228600" eaLnBrk="0" fontAlgn="base" hangingPunct="0">
              <a:spcBef>
                <a:spcPct val="0"/>
              </a:spcBef>
              <a:spcAft>
                <a:spcPct val="0"/>
              </a:spcAft>
              <a:tabLst>
                <a:tab pos="468313" algn="l"/>
                <a:tab pos="469900" algn="l"/>
              </a:tabLst>
              <a:defRPr>
                <a:solidFill>
                  <a:schemeClr val="tx1"/>
                </a:solidFill>
                <a:latin typeface="Calibri" pitchFamily="34" charset="0"/>
              </a:defRPr>
            </a:lvl9pPr>
          </a:lstStyle>
          <a:p>
            <a:pPr>
              <a:spcBef>
                <a:spcPts val="100"/>
              </a:spcBef>
              <a:buFont typeface="Arial" pitchFamily="34" charset="0"/>
              <a:buChar char="•"/>
            </a:pPr>
            <a:r>
              <a:rPr lang="en-US" altLang="en-US" sz="2000" b="1" i="1" dirty="0">
                <a:latin typeface="Trebuchet MS" pitchFamily="34" charset="0"/>
                <a:ea typeface="Trebuchet MS" pitchFamily="34" charset="0"/>
                <a:cs typeface="Trebuchet MS" pitchFamily="34" charset="0"/>
              </a:rPr>
              <a:t>Confidentiality </a:t>
            </a:r>
            <a:r>
              <a:rPr lang="en-US" altLang="en-US" sz="2000" dirty="0">
                <a:latin typeface="Trebuchet MS" pitchFamily="34" charset="0"/>
                <a:ea typeface="Trebuchet MS" pitchFamily="34" charset="0"/>
                <a:cs typeface="Trebuchet MS" pitchFamily="34" charset="0"/>
              </a:rPr>
              <a:t>– Preserving authorized restrictions on information access and disclosure</a:t>
            </a:r>
          </a:p>
          <a:p>
            <a:pPr>
              <a:spcBef>
                <a:spcPts val="100"/>
              </a:spcBef>
              <a:buFont typeface="Arial" pitchFamily="34" charset="0"/>
              <a:buChar char="•"/>
            </a:pPr>
            <a:r>
              <a:rPr lang="en-US" altLang="en-US" sz="2000" b="1" i="1" dirty="0">
                <a:latin typeface="Trebuchet MS" pitchFamily="34" charset="0"/>
                <a:ea typeface="Trebuchet MS" pitchFamily="34" charset="0"/>
                <a:cs typeface="Trebuchet MS" pitchFamily="34" charset="0"/>
              </a:rPr>
              <a:t>Integrity </a:t>
            </a:r>
            <a:r>
              <a:rPr lang="en-US" altLang="en-US" sz="2000" dirty="0">
                <a:latin typeface="Trebuchet MS" pitchFamily="34" charset="0"/>
                <a:ea typeface="Trebuchet MS" pitchFamily="34" charset="0"/>
                <a:cs typeface="Trebuchet MS" pitchFamily="34" charset="0"/>
              </a:rPr>
              <a:t>– protects against improper information modification or destruction</a:t>
            </a:r>
          </a:p>
          <a:p>
            <a:pPr>
              <a:buFont typeface="Arial" pitchFamily="34" charset="0"/>
              <a:buChar char="•"/>
            </a:pPr>
            <a:r>
              <a:rPr lang="en-US" altLang="en-US" sz="2000" b="1" i="1" dirty="0">
                <a:latin typeface="Trebuchet MS" pitchFamily="34" charset="0"/>
                <a:ea typeface="Trebuchet MS" pitchFamily="34" charset="0"/>
                <a:cs typeface="Trebuchet MS" pitchFamily="34" charset="0"/>
              </a:rPr>
              <a:t>Availability </a:t>
            </a:r>
            <a:r>
              <a:rPr lang="en-US" altLang="en-US" sz="2000" dirty="0">
                <a:latin typeface="Trebuchet MS" pitchFamily="34" charset="0"/>
                <a:ea typeface="Trebuchet MS" pitchFamily="34" charset="0"/>
                <a:cs typeface="Trebuchet MS" pitchFamily="34" charset="0"/>
              </a:rPr>
              <a:t>– guarantee timely and  reliable access to the information by authorized individuals.</a:t>
            </a:r>
          </a:p>
        </p:txBody>
      </p:sp>
      <p:sp>
        <p:nvSpPr>
          <p:cNvPr id="3" name="TextBox 2"/>
          <p:cNvSpPr txBox="1"/>
          <p:nvPr/>
        </p:nvSpPr>
        <p:spPr>
          <a:xfrm>
            <a:off x="967751" y="4953000"/>
            <a:ext cx="7109449" cy="923330"/>
          </a:xfrm>
          <a:prstGeom prst="rect">
            <a:avLst/>
          </a:prstGeom>
          <a:noFill/>
        </p:spPr>
        <p:txBody>
          <a:bodyPr wrap="square" rtlCol="0">
            <a:spAutoFit/>
          </a:bodyPr>
          <a:lstStyle/>
          <a:p>
            <a:r>
              <a:rPr lang="en-US" dirty="0"/>
              <a:t>These three concepts form what is often referred to as the </a:t>
            </a:r>
            <a:r>
              <a:rPr lang="en-US" b="1" dirty="0"/>
              <a:t>CIA triad</a:t>
            </a:r>
            <a:r>
              <a:rPr lang="en-US" dirty="0"/>
              <a:t>. The three concepts embody the fundamental security objectives for both data and for information and computing services</a:t>
            </a:r>
          </a:p>
        </p:txBody>
      </p:sp>
    </p:spTree>
    <p:extLst>
      <p:ext uri="{BB962C8B-B14F-4D97-AF65-F5344CB8AC3E}">
        <p14:creationId xmlns:p14="http://schemas.microsoft.com/office/powerpoint/2010/main" val="2089864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381000" y="914400"/>
            <a:ext cx="8534400" cy="5562600"/>
          </a:xfrm>
        </p:spPr>
        <p:txBody>
          <a:bodyPr>
            <a:noAutofit/>
          </a:bodyPr>
          <a:lstStyle/>
          <a:p>
            <a:pPr marL="0" indent="0" fontAlgn="base">
              <a:buNone/>
            </a:pPr>
            <a:r>
              <a:rPr lang="en-US" sz="2400" dirty="0"/>
              <a:t> </a:t>
            </a:r>
            <a:r>
              <a:rPr lang="en-US" sz="2400" b="1" dirty="0"/>
              <a:t>Network security</a:t>
            </a:r>
            <a:r>
              <a:rPr lang="en-US" sz="2400" dirty="0"/>
              <a:t> is the practice of securing a computer network from intruders, whether targeted attackers or opportunistic malware.</a:t>
            </a:r>
          </a:p>
          <a:p>
            <a:pPr marL="0" indent="0" fontAlgn="base">
              <a:buNone/>
            </a:pPr>
            <a:r>
              <a:rPr lang="en-US" sz="2400" b="1" dirty="0"/>
              <a:t>Application security</a:t>
            </a:r>
            <a:r>
              <a:rPr lang="en-US" sz="2400" dirty="0"/>
              <a:t> is the process of developing, adding, and testing security features within applications to prevent security vulnerabilities against threats such as unauthorized access and modification.</a:t>
            </a:r>
          </a:p>
          <a:p>
            <a:pPr marL="0" indent="0" fontAlgn="base">
              <a:buNone/>
            </a:pPr>
            <a:r>
              <a:rPr lang="en-US" sz="2400" b="1" dirty="0"/>
              <a:t>Information security</a:t>
            </a:r>
            <a:r>
              <a:rPr lang="en-US" sz="2400" dirty="0"/>
              <a:t> protects the integrity and privacy of data, both in storage and in transit.</a:t>
            </a:r>
          </a:p>
          <a:p>
            <a:pPr marL="0" indent="0" fontAlgn="base">
              <a:buNone/>
            </a:pPr>
            <a:r>
              <a:rPr lang="en-US" sz="2400" b="1" dirty="0"/>
              <a:t>Operational security </a:t>
            </a:r>
            <a:r>
              <a:rPr lang="en-US" sz="2400" dirty="0"/>
              <a:t>is a security and risk management process that prevents sensitive information from getting into the wrong hands</a:t>
            </a:r>
          </a:p>
          <a:p>
            <a:pPr marL="0" indent="0">
              <a:buNone/>
            </a:pPr>
            <a:r>
              <a:rPr lang="en-US" sz="2400" u="sng" dirty="0">
                <a:hlinkClick r:id="rId2"/>
              </a:rPr>
              <a:t>Cloud security</a:t>
            </a:r>
            <a:r>
              <a:rPr lang="en-US" sz="2400" u="sng" dirty="0"/>
              <a:t> </a:t>
            </a:r>
            <a:r>
              <a:rPr lang="en-US" sz="2400" dirty="0"/>
              <a:t>is concerned with securing data, applications, and infrastructure in the Cloud.</a:t>
            </a:r>
          </a:p>
          <a:p>
            <a:pPr marL="0" indent="0">
              <a:buNone/>
            </a:pPr>
            <a:br>
              <a:rPr lang="en-US" sz="2400" dirty="0"/>
            </a:br>
            <a:endParaRPr lang="en-US" sz="2400" dirty="0"/>
          </a:p>
        </p:txBody>
      </p:sp>
      <p:sp>
        <p:nvSpPr>
          <p:cNvPr id="4" name="Title 5"/>
          <p:cNvSpPr txBox="1">
            <a:spLocks/>
          </p:cNvSpPr>
          <p:nvPr/>
        </p:nvSpPr>
        <p:spPr bwMode="auto">
          <a:xfrm>
            <a:off x="0" y="20935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800" b="1" noProof="0" dirty="0">
                <a:solidFill>
                  <a:srgbClr val="002060"/>
                </a:solidFill>
              </a:rPr>
              <a:t>Different types of cyber security</a:t>
            </a:r>
            <a:endParaRPr kumimoji="0" lang="en-US" sz="2800" b="1" i="0" u="none" strike="noStrike" kern="1200" cap="none" spc="0" normalizeH="0" baseline="0" noProof="0" dirty="0">
              <a:ln>
                <a:noFill/>
              </a:ln>
              <a:solidFill>
                <a:srgbClr val="002060"/>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CIA Triad</a:t>
            </a:r>
          </a:p>
        </p:txBody>
      </p:sp>
      <p:sp>
        <p:nvSpPr>
          <p:cNvPr id="3" name="Content Placeholder 2"/>
          <p:cNvSpPr>
            <a:spLocks noGrp="1"/>
          </p:cNvSpPr>
          <p:nvPr>
            <p:ph idx="1"/>
          </p:nvPr>
        </p:nvSpPr>
        <p:spPr/>
        <p:txBody>
          <a:bodyPr>
            <a:normAutofit fontScale="77500" lnSpcReduction="20000"/>
          </a:bodyPr>
          <a:lstStyle/>
          <a:p>
            <a:r>
              <a:rPr lang="en-US" dirty="0"/>
              <a:t>To have a better understanding of how the CIA Triad works in practice, consider an ATM that allows users to access bank balances and other information. An ATM incorporates measures to cover the principles of the triad:</a:t>
            </a:r>
          </a:p>
          <a:p>
            <a:pPr lvl="0"/>
            <a:r>
              <a:rPr lang="en-US" dirty="0"/>
              <a:t>The two-factor authentication (debit card with the PIN code) provides </a:t>
            </a:r>
            <a:r>
              <a:rPr lang="en-US" b="1" dirty="0"/>
              <a:t>confidentiality</a:t>
            </a:r>
            <a:r>
              <a:rPr lang="en-US" dirty="0"/>
              <a:t> before authorizing access to sensitive data.</a:t>
            </a:r>
          </a:p>
          <a:p>
            <a:pPr lvl="0"/>
            <a:r>
              <a:rPr lang="en-US" dirty="0"/>
              <a:t>The ATM and bank software ensure data </a:t>
            </a:r>
            <a:r>
              <a:rPr lang="en-US" b="1" dirty="0"/>
              <a:t>integrity </a:t>
            </a:r>
            <a:r>
              <a:rPr lang="en-US" dirty="0"/>
              <a:t>by maintaining all transfer and withdrawal records made via the ATM in the user’s bank accounting.</a:t>
            </a:r>
          </a:p>
          <a:p>
            <a:pPr lvl="0"/>
            <a:r>
              <a:rPr lang="en-US" dirty="0"/>
              <a:t>The ATM provides </a:t>
            </a:r>
            <a:r>
              <a:rPr lang="en-US" b="1" dirty="0"/>
              <a:t>availability</a:t>
            </a:r>
            <a:r>
              <a:rPr lang="en-US" dirty="0"/>
              <a:t> as it is for public use and is accessible at all times.</a:t>
            </a:r>
          </a:p>
          <a:p>
            <a:pPr marL="0" indent="0">
              <a:buNone/>
            </a:pPr>
            <a:endParaRPr lang="en-US" dirty="0"/>
          </a:p>
        </p:txBody>
      </p:sp>
    </p:spTree>
    <p:extLst>
      <p:ext uri="{BB962C8B-B14F-4D97-AF65-F5344CB8AC3E}">
        <p14:creationId xmlns:p14="http://schemas.microsoft.com/office/powerpoint/2010/main" val="325351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304800"/>
            <a:ext cx="7620000" cy="884238"/>
          </a:xfrm>
        </p:spPr>
        <p:txBody>
          <a:bodyPr/>
          <a:lstStyle/>
          <a:p>
            <a:pPr eaLnBrk="1" hangingPunct="1"/>
            <a:r>
              <a:rPr lang="en-US" altLang="en-US" dirty="0"/>
              <a:t>Levels of security breach impact</a:t>
            </a:r>
          </a:p>
        </p:txBody>
      </p:sp>
      <p:sp>
        <p:nvSpPr>
          <p:cNvPr id="3" name="Content Placeholder 2"/>
          <p:cNvSpPr>
            <a:spLocks noGrp="1"/>
          </p:cNvSpPr>
          <p:nvPr>
            <p:ph idx="1"/>
          </p:nvPr>
        </p:nvSpPr>
        <p:spPr>
          <a:xfrm>
            <a:off x="457200" y="1600206"/>
            <a:ext cx="8229600" cy="5181594"/>
          </a:xfrm>
        </p:spPr>
        <p:txBody>
          <a:bodyPr>
            <a:normAutofit fontScale="62500" lnSpcReduction="20000"/>
          </a:bodyPr>
          <a:lstStyle/>
          <a:p>
            <a:pPr marL="0" indent="0" eaLnBrk="1" hangingPunct="1">
              <a:buNone/>
              <a:defRPr/>
            </a:pPr>
            <a:r>
              <a:rPr lang="en-US" b="1" dirty="0"/>
              <a:t>Low</a:t>
            </a:r>
            <a:r>
              <a:rPr lang="en-US" dirty="0"/>
              <a:t>: </a:t>
            </a:r>
          </a:p>
          <a:p>
            <a:pPr marL="0" indent="0" eaLnBrk="1" hangingPunct="1">
              <a:buNone/>
              <a:defRPr/>
            </a:pPr>
            <a:endParaRPr lang="en-US" dirty="0"/>
          </a:p>
          <a:p>
            <a:pPr marL="0" indent="0" eaLnBrk="1" hangingPunct="1">
              <a:buNone/>
              <a:defRPr/>
            </a:pPr>
            <a:r>
              <a:rPr lang="en-US" dirty="0"/>
              <a:t>If there will be a security breach (i.e., a loss of confidentiality, integrity, or availability),  (i) result in minor damage to organizational assets; (ii) result in minor financial loss; or (iii) result in minor harm to individuals.</a:t>
            </a:r>
          </a:p>
          <a:p>
            <a:pPr marL="0" indent="0" eaLnBrk="1" hangingPunct="1">
              <a:buNone/>
              <a:defRPr/>
            </a:pPr>
            <a:endParaRPr lang="en-US" dirty="0"/>
          </a:p>
          <a:p>
            <a:pPr marL="0" indent="0" eaLnBrk="1" hangingPunct="1">
              <a:buNone/>
              <a:defRPr/>
            </a:pPr>
            <a:r>
              <a:rPr lang="en-US" b="1" dirty="0"/>
              <a:t>Moderate</a:t>
            </a:r>
            <a:r>
              <a:rPr lang="en-US" dirty="0"/>
              <a:t>: </a:t>
            </a:r>
          </a:p>
          <a:p>
            <a:pPr marL="0" indent="0" eaLnBrk="1" hangingPunct="1">
              <a:buNone/>
              <a:defRPr/>
            </a:pPr>
            <a:endParaRPr lang="en-US" dirty="0"/>
          </a:p>
          <a:p>
            <a:pPr marL="0" indent="0" eaLnBrk="1" hangingPunct="1">
              <a:buNone/>
              <a:defRPr/>
            </a:pPr>
            <a:r>
              <a:rPr lang="en-US" dirty="0"/>
              <a:t>(i) result in significant damage to organizational assets; (ii) result in significant financial loss; or (iii) result in significant harm to individuals that does not involve loss of life or serious, life-threatening injuries.</a:t>
            </a:r>
          </a:p>
          <a:p>
            <a:pPr marL="0" indent="0" eaLnBrk="1" hangingPunct="1">
              <a:buNone/>
              <a:defRPr/>
            </a:pPr>
            <a:endParaRPr lang="en-US" b="1" dirty="0"/>
          </a:p>
          <a:p>
            <a:pPr marL="0" indent="0" eaLnBrk="1" hangingPunct="1">
              <a:buNone/>
              <a:defRPr/>
            </a:pPr>
            <a:r>
              <a:rPr lang="en-US" b="1" dirty="0"/>
              <a:t>High</a:t>
            </a:r>
            <a:r>
              <a:rPr lang="en-US" dirty="0"/>
              <a:t>:</a:t>
            </a:r>
          </a:p>
          <a:p>
            <a:pPr marL="0" indent="0">
              <a:buNone/>
              <a:defRPr/>
            </a:pPr>
            <a:endParaRPr lang="en-US" dirty="0"/>
          </a:p>
          <a:p>
            <a:pPr marL="0" indent="0">
              <a:buNone/>
              <a:defRPr/>
            </a:pPr>
            <a:r>
              <a:rPr lang="en-US" dirty="0"/>
              <a:t>(i) result in major damage to organizational assets; (ii) result in major financial loss; or (iii) result in severe or catastrophic harm to individuals involving loss of life or serious life-threatening injuries.</a:t>
            </a:r>
          </a:p>
        </p:txBody>
      </p:sp>
    </p:spTree>
    <p:extLst>
      <p:ext uri="{BB962C8B-B14F-4D97-AF65-F5344CB8AC3E}">
        <p14:creationId xmlns:p14="http://schemas.microsoft.com/office/powerpoint/2010/main" val="3329997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object 3"/>
          <p:cNvSpPr txBox="1">
            <a:spLocks noChangeArrowheads="1"/>
          </p:cNvSpPr>
          <p:nvPr/>
        </p:nvSpPr>
        <p:spPr bwMode="auto">
          <a:xfrm>
            <a:off x="1" y="1981200"/>
            <a:ext cx="9144000" cy="296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065"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882650" lvl="1">
              <a:buSzPts val="1400"/>
              <a:buFont typeface="Arial" panose="020B0604020202020204" pitchFamily="34" charset="0"/>
              <a:buChar char="•"/>
            </a:pPr>
            <a:r>
              <a:rPr lang="en-US" sz="2400" dirty="0"/>
              <a:t>Assures that private or confidential information is not made available or disclosed to unauthorized individuals</a:t>
            </a:r>
          </a:p>
          <a:p>
            <a:pPr marL="882650" lvl="1">
              <a:buSzPts val="1400"/>
              <a:buFont typeface="Arial" panose="020B0604020202020204" pitchFamily="34" charset="0"/>
              <a:buChar char="•"/>
            </a:pPr>
            <a:r>
              <a:rPr lang="en-US" sz="2400" dirty="0"/>
              <a:t>Confidentiality lost if criminal steals customers’ usernames,  passwords, or credit  card information. </a:t>
            </a:r>
          </a:p>
          <a:p>
            <a:pPr marL="882650" lvl="1">
              <a:buSzPts val="1400"/>
              <a:buFont typeface="Arial" panose="020B0604020202020204" pitchFamily="34" charset="0"/>
              <a:buChar char="•"/>
            </a:pPr>
            <a:r>
              <a:rPr lang="en-US" sz="2400" dirty="0"/>
              <a:t>To provide confidentiality, we are using encryption techniques</a:t>
            </a:r>
          </a:p>
          <a:p>
            <a:pPr marL="882650" lvl="1">
              <a:buSzPts val="1400"/>
              <a:buFont typeface="Arial" panose="020B0604020202020204" pitchFamily="34" charset="0"/>
              <a:buChar char="•"/>
            </a:pPr>
            <a:r>
              <a:rPr lang="en-US" sz="2400" dirty="0"/>
              <a:t>Enciphering an income tax return will prevent anyone from reading it. If the owner needs to see the return, it must be deciphered by entering a particular key</a:t>
            </a:r>
          </a:p>
        </p:txBody>
      </p:sp>
      <p:sp>
        <p:nvSpPr>
          <p:cNvPr id="3" name="Title 2"/>
          <p:cNvSpPr>
            <a:spLocks noGrp="1"/>
          </p:cNvSpPr>
          <p:nvPr>
            <p:ph type="title"/>
          </p:nvPr>
        </p:nvSpPr>
        <p:spPr>
          <a:xfrm>
            <a:off x="457200" y="533400"/>
            <a:ext cx="8229600" cy="1143000"/>
          </a:xfrm>
        </p:spPr>
        <p:txBody>
          <a:bodyPr>
            <a:normAutofit fontScale="90000"/>
          </a:bodyPr>
          <a:lstStyle/>
          <a:p>
            <a:r>
              <a:rPr lang="en-US" spc="-185" dirty="0">
                <a:latin typeface="Trebuchet MS"/>
                <a:cs typeface="Trebuchet MS"/>
              </a:rPr>
              <a:t>Confidentiality</a:t>
            </a:r>
            <a:br>
              <a:rPr lang="en-US" dirty="0">
                <a:latin typeface="Trebuchet MS"/>
                <a:cs typeface="Trebuchet MS"/>
              </a:rPr>
            </a:br>
            <a:endParaRPr lang="en-US" dirty="0"/>
          </a:p>
        </p:txBody>
      </p:sp>
    </p:spTree>
    <p:extLst>
      <p:ext uri="{BB962C8B-B14F-4D97-AF65-F5344CB8AC3E}">
        <p14:creationId xmlns:p14="http://schemas.microsoft.com/office/powerpoint/2010/main" val="2964536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Confidentiality</a:t>
            </a:r>
          </a:p>
        </p:txBody>
      </p:sp>
      <p:sp>
        <p:nvSpPr>
          <p:cNvPr id="3" name="Text Placeholder 2"/>
          <p:cNvSpPr>
            <a:spLocks noGrp="1"/>
          </p:cNvSpPr>
          <p:nvPr>
            <p:ph type="body" idx="1"/>
          </p:nvPr>
        </p:nvSpPr>
        <p:spPr>
          <a:xfrm>
            <a:off x="311700" y="1405811"/>
            <a:ext cx="8520600" cy="4926564"/>
          </a:xfrm>
        </p:spPr>
        <p:txBody>
          <a:bodyPr>
            <a:normAutofit fontScale="85000" lnSpcReduction="20000"/>
          </a:bodyPr>
          <a:lstStyle/>
          <a:p>
            <a:r>
              <a:rPr lang="en-US" dirty="0">
                <a:latin typeface="+mn-lt"/>
              </a:rPr>
              <a:t>Situation 1: Student grades within an Institute</a:t>
            </a:r>
          </a:p>
          <a:p>
            <a:pPr lvl="1"/>
            <a:r>
              <a:rPr lang="en-US" dirty="0">
                <a:latin typeface="+mn-lt"/>
              </a:rPr>
              <a:t>Only accessed by the student and the employees who need that information to work (faculty handling the course, office staff etc.)</a:t>
            </a:r>
          </a:p>
          <a:p>
            <a:pPr lvl="1"/>
            <a:r>
              <a:rPr lang="en-US" dirty="0">
                <a:latin typeface="+mn-lt"/>
              </a:rPr>
              <a:t>HIGH CONFIDENTIALITY</a:t>
            </a:r>
          </a:p>
          <a:p>
            <a:r>
              <a:rPr lang="en-US" dirty="0">
                <a:latin typeface="+mn-lt"/>
              </a:rPr>
              <a:t>Situation 2: Student Enrollment Information</a:t>
            </a:r>
          </a:p>
          <a:p>
            <a:pPr lvl="1"/>
            <a:r>
              <a:rPr lang="en-US" dirty="0">
                <a:latin typeface="+mn-lt"/>
              </a:rPr>
              <a:t>When the student joined, which courses he/she is taking etc.</a:t>
            </a:r>
          </a:p>
          <a:p>
            <a:pPr lvl="1"/>
            <a:r>
              <a:rPr lang="en-US" dirty="0">
                <a:latin typeface="+mn-lt"/>
              </a:rPr>
              <a:t>Still confidential, but available to more people (all faculty, all office staff etc.)</a:t>
            </a:r>
          </a:p>
          <a:p>
            <a:pPr lvl="1"/>
            <a:r>
              <a:rPr lang="en-US" dirty="0">
                <a:latin typeface="+mn-lt"/>
              </a:rPr>
              <a:t>MODERATE CONFIDENTIALITY</a:t>
            </a:r>
          </a:p>
          <a:p>
            <a:r>
              <a:rPr lang="en-US" dirty="0">
                <a:latin typeface="+mn-lt"/>
              </a:rPr>
              <a:t>Situation 3: Student / Faculty List at an Institute</a:t>
            </a:r>
          </a:p>
          <a:p>
            <a:pPr lvl="1"/>
            <a:r>
              <a:rPr lang="en-US" dirty="0">
                <a:latin typeface="+mn-lt"/>
              </a:rPr>
              <a:t>Commonly available in public domain</a:t>
            </a:r>
          </a:p>
          <a:p>
            <a:pPr lvl="1"/>
            <a:r>
              <a:rPr lang="en-US" dirty="0">
                <a:latin typeface="+mn-lt"/>
              </a:rPr>
              <a:t>Less likely to be of any issue if disclosed</a:t>
            </a:r>
          </a:p>
          <a:p>
            <a:pPr lvl="1"/>
            <a:r>
              <a:rPr lang="en-US" dirty="0">
                <a:latin typeface="+mn-lt"/>
              </a:rPr>
              <a:t>LOW CONFIDENTIALITY</a:t>
            </a:r>
          </a:p>
        </p:txBody>
      </p:sp>
    </p:spTree>
    <p:extLst>
      <p:ext uri="{BB962C8B-B14F-4D97-AF65-F5344CB8AC3E}">
        <p14:creationId xmlns:p14="http://schemas.microsoft.com/office/powerpoint/2010/main" val="2999521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71700" y="304800"/>
            <a:ext cx="4876800" cy="574675"/>
          </a:xfrm>
        </p:spPr>
        <p:txBody>
          <a:bodyPr tIns="12700" rtlCol="0">
            <a:normAutofit fontScale="90000"/>
          </a:bodyPr>
          <a:lstStyle/>
          <a:p>
            <a:pPr marL="12700">
              <a:spcBef>
                <a:spcPts val="100"/>
              </a:spcBef>
              <a:defRPr/>
            </a:pPr>
            <a:r>
              <a:rPr lang="en-US" sz="3600" spc="-185" dirty="0">
                <a:latin typeface="Trebuchet MS"/>
                <a:cs typeface="Trebuchet MS"/>
              </a:rPr>
              <a:t>Integri</a:t>
            </a:r>
            <a:r>
              <a:rPr lang="en-US" sz="3600" spc="-170" dirty="0">
                <a:latin typeface="Trebuchet MS"/>
                <a:cs typeface="Trebuchet MS"/>
              </a:rPr>
              <a:t>t</a:t>
            </a:r>
            <a:r>
              <a:rPr lang="en-US" sz="3600" spc="-200" dirty="0">
                <a:latin typeface="Trebuchet MS"/>
                <a:cs typeface="Trebuchet MS"/>
              </a:rPr>
              <a:t>y</a:t>
            </a:r>
            <a:br>
              <a:rPr lang="en-US" sz="3600" dirty="0">
                <a:latin typeface="Trebuchet MS"/>
                <a:cs typeface="Trebuchet MS"/>
              </a:rPr>
            </a:br>
            <a:endParaRPr sz="3600" dirty="0"/>
          </a:p>
        </p:txBody>
      </p:sp>
      <p:sp>
        <p:nvSpPr>
          <p:cNvPr id="11268" name="object 7"/>
          <p:cNvSpPr txBox="1">
            <a:spLocks noChangeArrowheads="1"/>
          </p:cNvSpPr>
          <p:nvPr/>
        </p:nvSpPr>
        <p:spPr bwMode="auto">
          <a:xfrm>
            <a:off x="457200" y="1295400"/>
            <a:ext cx="8305800" cy="4272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914400" lvl="1" indent="-317500">
              <a:buSzPts val="1400"/>
              <a:buChar char="○"/>
            </a:pPr>
            <a:r>
              <a:rPr lang="en-US" dirty="0"/>
              <a:t>Data integrity: Assures that information and programs are changed only in a specified and authorized manner</a:t>
            </a:r>
          </a:p>
          <a:p>
            <a:pPr marL="914400" lvl="1" indent="-317500">
              <a:buSzPts val="1400"/>
              <a:buChar char="○"/>
            </a:pPr>
            <a:r>
              <a:rPr lang="en-US" dirty="0"/>
              <a:t>System integrity: Assures that a system performs its intended function in an unimpaired manner, free from unauthorized manipulation of the system</a:t>
            </a:r>
          </a:p>
          <a:p>
            <a:pPr marL="914400" lvl="1" indent="-317500">
              <a:buSzPts val="1400"/>
              <a:buFontTx/>
              <a:buChar char="○"/>
            </a:pPr>
            <a:r>
              <a:rPr lang="en-US" dirty="0"/>
              <a:t>origin integrity: the source of the data (often called authentication)</a:t>
            </a:r>
          </a:p>
          <a:p>
            <a:pPr marL="596900" lvl="1" indent="0">
              <a:buSzPts val="1400"/>
            </a:pPr>
            <a:endParaRPr lang="en-US" dirty="0"/>
          </a:p>
          <a:p>
            <a:pPr marL="596900" lvl="1" indent="0">
              <a:buSzPts val="1400"/>
            </a:pPr>
            <a:r>
              <a:rPr lang="en-US" dirty="0"/>
              <a:t>Data Integrity is lost if </a:t>
            </a:r>
            <a:r>
              <a:rPr lang="en-US" dirty="0">
                <a:latin typeface="Trebuchet MS" pitchFamily="34" charset="0"/>
              </a:rPr>
              <a:t>s</a:t>
            </a:r>
            <a:r>
              <a:rPr lang="en-US" altLang="en-US" dirty="0">
                <a:latin typeface="Trebuchet MS" pitchFamily="34" charset="0"/>
                <a:ea typeface="Trebuchet MS" pitchFamily="34" charset="0"/>
                <a:cs typeface="Trebuchet MS" pitchFamily="34" charset="0"/>
              </a:rPr>
              <a:t>omeone alters payroll information or a proposed  product design.</a:t>
            </a:r>
          </a:p>
          <a:p>
            <a:pPr marL="596900" lvl="1" indent="0">
              <a:buSzPts val="1400"/>
            </a:pPr>
            <a:endParaRPr lang="en-US" altLang="en-US" dirty="0">
              <a:latin typeface="Trebuchet MS" pitchFamily="34" charset="0"/>
              <a:ea typeface="Trebuchet MS" pitchFamily="34" charset="0"/>
              <a:cs typeface="Trebuchet MS" pitchFamily="34" charset="0"/>
            </a:endParaRPr>
          </a:p>
          <a:p>
            <a:pPr marL="596900" lvl="1" indent="0">
              <a:buSzPts val="1400"/>
            </a:pPr>
            <a:r>
              <a:rPr lang="en-US" dirty="0"/>
              <a:t>Example: A newspaper may print information obtained from a leak at the White House but attribute it to the wrong source. The information is printed as received (preserving data integrity), but its source is incorrect (corrupting origin integrity).</a:t>
            </a:r>
          </a:p>
          <a:p>
            <a:pPr marL="596900" lvl="1" indent="0">
              <a:buSzPts val="1400"/>
            </a:pPr>
            <a:endParaRPr lang="en-US" altLang="en-US" dirty="0">
              <a:latin typeface="Trebuchet MS" pitchFamily="34" charset="0"/>
              <a:ea typeface="Trebuchet MS" pitchFamily="34" charset="0"/>
              <a:cs typeface="Trebuchet MS" pitchFamily="34" charset="0"/>
            </a:endParaRPr>
          </a:p>
          <a:p>
            <a:pPr marL="596900" lvl="1" indent="0">
              <a:buSzPts val="1400"/>
            </a:pPr>
            <a:endParaRPr lang="en-US" dirty="0"/>
          </a:p>
          <a:p>
            <a:pPr eaLnBrk="1" hangingPunct="1">
              <a:spcBef>
                <a:spcPts val="100"/>
              </a:spcBef>
            </a:pPr>
            <a:endParaRPr lang="en-US" altLang="en-US" sz="2400" dirty="0">
              <a:latin typeface="Trebuchet MS" pitchFamily="34" charset="0"/>
              <a:ea typeface="Trebuchet MS" pitchFamily="34" charset="0"/>
              <a:cs typeface="Trebuchet MS" pitchFamily="34" charset="0"/>
            </a:endParaRPr>
          </a:p>
        </p:txBody>
      </p:sp>
    </p:spTree>
    <p:extLst>
      <p:ext uri="{BB962C8B-B14F-4D97-AF65-F5344CB8AC3E}">
        <p14:creationId xmlns:p14="http://schemas.microsoft.com/office/powerpoint/2010/main" val="2061021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Integrity</a:t>
            </a:r>
          </a:p>
        </p:txBody>
      </p:sp>
      <p:sp>
        <p:nvSpPr>
          <p:cNvPr id="3" name="Text Placeholder 2"/>
          <p:cNvSpPr>
            <a:spLocks noGrp="1"/>
          </p:cNvSpPr>
          <p:nvPr>
            <p:ph type="body" idx="1"/>
          </p:nvPr>
        </p:nvSpPr>
        <p:spPr>
          <a:xfrm>
            <a:off x="311700" y="1393372"/>
            <a:ext cx="8520600" cy="4698661"/>
          </a:xfrm>
        </p:spPr>
        <p:txBody>
          <a:bodyPr>
            <a:normAutofit/>
          </a:bodyPr>
          <a:lstStyle/>
          <a:p>
            <a:r>
              <a:rPr lang="en-US" dirty="0"/>
              <a:t>Situation 1: Patient Allergy Information</a:t>
            </a:r>
          </a:p>
          <a:p>
            <a:pPr lvl="1"/>
            <a:r>
              <a:rPr lang="en-US" dirty="0"/>
              <a:t>Doctors must ensure whether the information is correct</a:t>
            </a:r>
          </a:p>
          <a:p>
            <a:pPr lvl="1"/>
            <a:r>
              <a:rPr lang="en-US" dirty="0"/>
              <a:t>Incorrect information could result in severe consequences</a:t>
            </a:r>
          </a:p>
          <a:p>
            <a:pPr lvl="1"/>
            <a:r>
              <a:rPr lang="en-US" dirty="0"/>
              <a:t>HIGH INTEGRITY</a:t>
            </a:r>
          </a:p>
          <a:p>
            <a:r>
              <a:rPr lang="en-US" dirty="0"/>
              <a:t>Situation 2: Anonymous Online polls</a:t>
            </a:r>
          </a:p>
          <a:p>
            <a:pPr lvl="1"/>
            <a:r>
              <a:rPr lang="en-US" dirty="0"/>
              <a:t>Everyone knows the polls are not trustworthy</a:t>
            </a:r>
          </a:p>
          <a:p>
            <a:pPr lvl="1"/>
            <a:r>
              <a:rPr lang="en-US" dirty="0"/>
              <a:t>LOW INTEGRITY</a:t>
            </a:r>
          </a:p>
        </p:txBody>
      </p:sp>
    </p:spTree>
    <p:extLst>
      <p:ext uri="{BB962C8B-B14F-4D97-AF65-F5344CB8AC3E}">
        <p14:creationId xmlns:p14="http://schemas.microsoft.com/office/powerpoint/2010/main" val="1391481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8462" y="282396"/>
            <a:ext cx="5042276" cy="574675"/>
          </a:xfrm>
        </p:spPr>
        <p:txBody>
          <a:bodyPr tIns="12700" rtlCol="0">
            <a:normAutofit fontScale="90000"/>
          </a:bodyPr>
          <a:lstStyle/>
          <a:p>
            <a:pPr marL="12700">
              <a:spcBef>
                <a:spcPts val="100"/>
              </a:spcBef>
              <a:defRPr/>
            </a:pPr>
            <a:r>
              <a:rPr lang="en-US" sz="3600" spc="-220" dirty="0">
                <a:latin typeface="Trebuchet MS"/>
                <a:cs typeface="Trebuchet MS"/>
              </a:rPr>
              <a:t>Availability</a:t>
            </a:r>
            <a:br>
              <a:rPr lang="en-US" sz="3600" dirty="0">
                <a:latin typeface="Trebuchet MS"/>
                <a:cs typeface="Trebuchet MS"/>
              </a:rPr>
            </a:br>
            <a:endParaRPr sz="3600" dirty="0"/>
          </a:p>
        </p:txBody>
      </p:sp>
      <p:sp>
        <p:nvSpPr>
          <p:cNvPr id="12291" name="object 3"/>
          <p:cNvSpPr txBox="1">
            <a:spLocks noChangeArrowheads="1"/>
          </p:cNvSpPr>
          <p:nvPr/>
        </p:nvSpPr>
        <p:spPr bwMode="auto">
          <a:xfrm>
            <a:off x="152400" y="2191328"/>
            <a:ext cx="2514620" cy="22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ts val="100"/>
              </a:spcBef>
            </a:pPr>
            <a:r>
              <a:rPr lang="en-US" altLang="en-US" sz="2400" dirty="0">
                <a:solidFill>
                  <a:srgbClr val="53749A"/>
                </a:solidFill>
                <a:latin typeface="Trebuchet MS" pitchFamily="34" charset="0"/>
                <a:ea typeface="Trebuchet MS" pitchFamily="34" charset="0"/>
                <a:cs typeface="Trebuchet MS" pitchFamily="34" charset="0"/>
              </a:rPr>
              <a:t>Preventing  disruption in  how  information is  accessed</a:t>
            </a:r>
          </a:p>
          <a:p>
            <a:pPr eaLnBrk="1" hangingPunct="1">
              <a:spcBef>
                <a:spcPts val="100"/>
              </a:spcBef>
            </a:pPr>
            <a:endParaRPr lang="en-US" altLang="en-US" sz="2400" dirty="0">
              <a:solidFill>
                <a:srgbClr val="53749A"/>
              </a:solidFill>
              <a:latin typeface="Trebuchet MS" pitchFamily="34" charset="0"/>
              <a:ea typeface="Trebuchet MS" pitchFamily="34" charset="0"/>
              <a:cs typeface="Trebuchet MS" pitchFamily="34" charset="0"/>
            </a:endParaRPr>
          </a:p>
          <a:p>
            <a:pPr eaLnBrk="1" hangingPunct="1">
              <a:spcBef>
                <a:spcPts val="100"/>
              </a:spcBef>
            </a:pPr>
            <a:endParaRPr lang="en-US" altLang="en-US" sz="2400" dirty="0">
              <a:latin typeface="Trebuchet MS" pitchFamily="34" charset="0"/>
              <a:ea typeface="Trebuchet MS" pitchFamily="34" charset="0"/>
              <a:cs typeface="Trebuchet MS" pitchFamily="34" charset="0"/>
            </a:endParaRPr>
          </a:p>
        </p:txBody>
      </p:sp>
      <p:grpSp>
        <p:nvGrpSpPr>
          <p:cNvPr id="12292" name="object 4"/>
          <p:cNvGrpSpPr>
            <a:grpSpLocks/>
          </p:cNvGrpSpPr>
          <p:nvPr/>
        </p:nvGrpSpPr>
        <p:grpSpPr bwMode="auto">
          <a:xfrm>
            <a:off x="2895601" y="1442510"/>
            <a:ext cx="3688556" cy="3162300"/>
            <a:chOff x="2753867" y="1967483"/>
            <a:chExt cx="4918075" cy="3161030"/>
          </a:xfrm>
        </p:grpSpPr>
        <p:sp>
          <p:nvSpPr>
            <p:cNvPr id="12295" name="object 5"/>
            <p:cNvSpPr>
              <a:spLocks/>
            </p:cNvSpPr>
            <p:nvPr/>
          </p:nvSpPr>
          <p:spPr bwMode="auto">
            <a:xfrm>
              <a:off x="2753868" y="1967483"/>
              <a:ext cx="4918075" cy="2426335"/>
            </a:xfrm>
            <a:custGeom>
              <a:avLst/>
              <a:gdLst>
                <a:gd name="T0" fmla="*/ 4917948 w 4918075"/>
                <a:gd name="T1" fmla="*/ 845820 h 2426335"/>
                <a:gd name="T2" fmla="*/ 2458974 w 4918075"/>
                <a:gd name="T3" fmla="*/ 0 h 2426335"/>
                <a:gd name="T4" fmla="*/ 0 w 4918075"/>
                <a:gd name="T5" fmla="*/ 845820 h 2426335"/>
                <a:gd name="T6" fmla="*/ 1067765 w 4918075"/>
                <a:gd name="T7" fmla="*/ 1213104 h 2426335"/>
                <a:gd name="T8" fmla="*/ 0 w 4918075"/>
                <a:gd name="T9" fmla="*/ 1580388 h 2426335"/>
                <a:gd name="T10" fmla="*/ 2458974 w 4918075"/>
                <a:gd name="T11" fmla="*/ 2426208 h 2426335"/>
                <a:gd name="T12" fmla="*/ 4917948 w 4918075"/>
                <a:gd name="T13" fmla="*/ 1580388 h 2426335"/>
                <a:gd name="T14" fmla="*/ 3850170 w 4918075"/>
                <a:gd name="T15" fmla="*/ 1213104 h 2426335"/>
                <a:gd name="T16" fmla="*/ 4917948 w 4918075"/>
                <a:gd name="T17" fmla="*/ 845820 h 2426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18075" h="2426335">
                  <a:moveTo>
                    <a:pt x="4917948" y="845820"/>
                  </a:moveTo>
                  <a:lnTo>
                    <a:pt x="2458974" y="0"/>
                  </a:lnTo>
                  <a:lnTo>
                    <a:pt x="0" y="845820"/>
                  </a:lnTo>
                  <a:lnTo>
                    <a:pt x="1067765" y="1213104"/>
                  </a:lnTo>
                  <a:lnTo>
                    <a:pt x="0" y="1580388"/>
                  </a:lnTo>
                  <a:lnTo>
                    <a:pt x="2458974" y="2426208"/>
                  </a:lnTo>
                  <a:lnTo>
                    <a:pt x="4917948" y="1580388"/>
                  </a:lnTo>
                  <a:lnTo>
                    <a:pt x="3850170" y="1213104"/>
                  </a:lnTo>
                  <a:lnTo>
                    <a:pt x="4917948" y="845820"/>
                  </a:lnTo>
                  <a:close/>
                </a:path>
              </a:pathLst>
            </a:custGeom>
            <a:solidFill>
              <a:srgbClr val="000000">
                <a:alpha val="5098"/>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296" name="object 6"/>
            <p:cNvSpPr>
              <a:spLocks/>
            </p:cNvSpPr>
            <p:nvPr/>
          </p:nvSpPr>
          <p:spPr bwMode="auto">
            <a:xfrm>
              <a:off x="2753867" y="3436619"/>
              <a:ext cx="4918075" cy="1691639"/>
            </a:xfrm>
            <a:custGeom>
              <a:avLst/>
              <a:gdLst>
                <a:gd name="T0" fmla="*/ 2458973 w 4918075"/>
                <a:gd name="T1" fmla="*/ 0 h 1691639"/>
                <a:gd name="T2" fmla="*/ 0 w 4918075"/>
                <a:gd name="T3" fmla="*/ 845819 h 1691639"/>
                <a:gd name="T4" fmla="*/ 2458973 w 4918075"/>
                <a:gd name="T5" fmla="*/ 1691639 h 1691639"/>
                <a:gd name="T6" fmla="*/ 4917948 w 4918075"/>
                <a:gd name="T7" fmla="*/ 845819 h 1691639"/>
                <a:gd name="T8" fmla="*/ 2458973 w 4918075"/>
                <a:gd name="T9" fmla="*/ 0 h 16916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18075" h="1691639">
                  <a:moveTo>
                    <a:pt x="2458973" y="0"/>
                  </a:moveTo>
                  <a:lnTo>
                    <a:pt x="0" y="845819"/>
                  </a:lnTo>
                  <a:lnTo>
                    <a:pt x="2458973" y="1691639"/>
                  </a:lnTo>
                  <a:lnTo>
                    <a:pt x="4917948" y="845819"/>
                  </a:lnTo>
                  <a:lnTo>
                    <a:pt x="2458973" y="0"/>
                  </a:lnTo>
                  <a:close/>
                </a:path>
              </a:pathLst>
            </a:custGeom>
            <a:solidFill>
              <a:srgbClr val="2B81B5">
                <a:alpha val="4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297" name="object 7"/>
            <p:cNvSpPr>
              <a:spLocks/>
            </p:cNvSpPr>
            <p:nvPr/>
          </p:nvSpPr>
          <p:spPr bwMode="auto">
            <a:xfrm>
              <a:off x="5440044" y="4292854"/>
              <a:ext cx="1390650" cy="622935"/>
            </a:xfrm>
            <a:custGeom>
              <a:avLst/>
              <a:gdLst>
                <a:gd name="T0" fmla="*/ 44164 w 1390650"/>
                <a:gd name="T1" fmla="*/ 549021 h 622935"/>
                <a:gd name="T2" fmla="*/ 103088 w 1390650"/>
                <a:gd name="T3" fmla="*/ 600301 h 622935"/>
                <a:gd name="T4" fmla="*/ 64729 w 1390650"/>
                <a:gd name="T5" fmla="*/ 579516 h 622935"/>
                <a:gd name="T6" fmla="*/ 116776 w 1390650"/>
                <a:gd name="T7" fmla="*/ 595393 h 622935"/>
                <a:gd name="T8" fmla="*/ 91312 w 1390650"/>
                <a:gd name="T9" fmla="*/ 538734 h 622935"/>
                <a:gd name="T10" fmla="*/ 111319 w 1390650"/>
                <a:gd name="T11" fmla="*/ 590296 h 622935"/>
                <a:gd name="T12" fmla="*/ 149097 w 1390650"/>
                <a:gd name="T13" fmla="*/ 562102 h 622935"/>
                <a:gd name="T14" fmla="*/ 254000 w 1390650"/>
                <a:gd name="T15" fmla="*/ 556006 h 622935"/>
                <a:gd name="T16" fmla="*/ 149097 w 1390650"/>
                <a:gd name="T17" fmla="*/ 562102 h 622935"/>
                <a:gd name="T18" fmla="*/ 19990 w 1390650"/>
                <a:gd name="T19" fmla="*/ 529615 h 622935"/>
                <a:gd name="T20" fmla="*/ 112230 w 1390650"/>
                <a:gd name="T21" fmla="*/ 476859 h 622935"/>
                <a:gd name="T22" fmla="*/ 266953 w 1390650"/>
                <a:gd name="T23" fmla="*/ 399415 h 622935"/>
                <a:gd name="T24" fmla="*/ 332771 w 1390650"/>
                <a:gd name="T25" fmla="*/ 446389 h 622935"/>
                <a:gd name="T26" fmla="*/ 346805 w 1390650"/>
                <a:gd name="T27" fmla="*/ 520255 h 622935"/>
                <a:gd name="T28" fmla="*/ 357250 w 1390650"/>
                <a:gd name="T29" fmla="*/ 483743 h 622935"/>
                <a:gd name="T30" fmla="*/ 413484 w 1390650"/>
                <a:gd name="T31" fmla="*/ 398785 h 622935"/>
                <a:gd name="T32" fmla="*/ 437850 w 1390650"/>
                <a:gd name="T33" fmla="*/ 489727 h 622935"/>
                <a:gd name="T34" fmla="*/ 377499 w 1390650"/>
                <a:gd name="T35" fmla="*/ 483588 h 622935"/>
                <a:gd name="T36" fmla="*/ 455221 w 1390650"/>
                <a:gd name="T37" fmla="*/ 476773 h 622935"/>
                <a:gd name="T38" fmla="*/ 479425 w 1390650"/>
                <a:gd name="T39" fmla="*/ 323850 h 622935"/>
                <a:gd name="T40" fmla="*/ 445769 w 1390650"/>
                <a:gd name="T41" fmla="*/ 456565 h 622935"/>
                <a:gd name="T42" fmla="*/ 562355 w 1390650"/>
                <a:gd name="T43" fmla="*/ 443484 h 622935"/>
                <a:gd name="T44" fmla="*/ 308588 w 1390650"/>
                <a:gd name="T45" fmla="*/ 426946 h 622935"/>
                <a:gd name="T46" fmla="*/ 400829 w 1390650"/>
                <a:gd name="T47" fmla="*/ 374241 h 622935"/>
                <a:gd name="T48" fmla="*/ 679703 w 1390650"/>
                <a:gd name="T49" fmla="*/ 305943 h 622935"/>
                <a:gd name="T50" fmla="*/ 654145 w 1390650"/>
                <a:gd name="T51" fmla="*/ 410972 h 622935"/>
                <a:gd name="T52" fmla="*/ 659383 w 1390650"/>
                <a:gd name="T53" fmla="*/ 355854 h 622935"/>
                <a:gd name="T54" fmla="*/ 719137 w 1390650"/>
                <a:gd name="T55" fmla="*/ 386397 h 622935"/>
                <a:gd name="T56" fmla="*/ 698500 w 1390650"/>
                <a:gd name="T57" fmla="*/ 358902 h 622935"/>
                <a:gd name="T58" fmla="*/ 707516 w 1390650"/>
                <a:gd name="T59" fmla="*/ 377952 h 622935"/>
                <a:gd name="T60" fmla="*/ 741552 w 1390650"/>
                <a:gd name="T61" fmla="*/ 347853 h 622935"/>
                <a:gd name="T62" fmla="*/ 828675 w 1390650"/>
                <a:gd name="T63" fmla="*/ 337439 h 622935"/>
                <a:gd name="T64" fmla="*/ 827297 w 1390650"/>
                <a:gd name="T65" fmla="*/ 313559 h 622935"/>
                <a:gd name="T66" fmla="*/ 787780 w 1390650"/>
                <a:gd name="T67" fmla="*/ 222377 h 622935"/>
                <a:gd name="T68" fmla="*/ 762634 w 1390650"/>
                <a:gd name="T69" fmla="*/ 335534 h 622935"/>
                <a:gd name="T70" fmla="*/ 672907 w 1390650"/>
                <a:gd name="T71" fmla="*/ 254748 h 622935"/>
                <a:gd name="T72" fmla="*/ 648842 w 1390650"/>
                <a:gd name="T73" fmla="*/ 291846 h 622935"/>
                <a:gd name="T74" fmla="*/ 899649 w 1390650"/>
                <a:gd name="T75" fmla="*/ 229568 h 622935"/>
                <a:gd name="T76" fmla="*/ 834770 w 1390650"/>
                <a:gd name="T77" fmla="*/ 314864 h 622935"/>
                <a:gd name="T78" fmla="*/ 911385 w 1390650"/>
                <a:gd name="T79" fmla="*/ 260655 h 622935"/>
                <a:gd name="T80" fmla="*/ 422401 w 1390650"/>
                <a:gd name="T81" fmla="*/ 302768 h 622935"/>
                <a:gd name="T82" fmla="*/ 465074 w 1390650"/>
                <a:gd name="T83" fmla="*/ 298704 h 622935"/>
                <a:gd name="T84" fmla="*/ 441197 w 1390650"/>
                <a:gd name="T85" fmla="*/ 263144 h 622935"/>
                <a:gd name="T86" fmla="*/ 916431 w 1390650"/>
                <a:gd name="T87" fmla="*/ 93980 h 622935"/>
                <a:gd name="T88" fmla="*/ 926464 w 1390650"/>
                <a:gd name="T89" fmla="*/ 142240 h 622935"/>
                <a:gd name="T90" fmla="*/ 916431 w 1390650"/>
                <a:gd name="T91" fmla="*/ 93980 h 622935"/>
                <a:gd name="T92" fmla="*/ 967993 w 1390650"/>
                <a:gd name="T93" fmla="*/ 78613 h 622935"/>
                <a:gd name="T94" fmla="*/ 1156843 w 1390650"/>
                <a:gd name="T95" fmla="*/ 232029 h 622935"/>
                <a:gd name="T96" fmla="*/ 1382239 w 1390650"/>
                <a:gd name="T97" fmla="*/ 94361 h 622935"/>
                <a:gd name="T98" fmla="*/ 1226470 w 1390650"/>
                <a:gd name="T99" fmla="*/ 206581 h 622935"/>
                <a:gd name="T100" fmla="*/ 1232027 w 1390650"/>
                <a:gd name="T101" fmla="*/ 167132 h 622935"/>
                <a:gd name="T102" fmla="*/ 1281228 w 1390650"/>
                <a:gd name="T103" fmla="*/ 169799 h 622935"/>
                <a:gd name="T104" fmla="*/ 1206973 w 1390650"/>
                <a:gd name="T105" fmla="*/ 113919 h 622935"/>
                <a:gd name="T106" fmla="*/ 1346453 w 1390650"/>
                <a:gd name="T107" fmla="*/ 15494 h 622935"/>
                <a:gd name="T108" fmla="*/ 1054353 w 1390650"/>
                <a:gd name="T109" fmla="*/ 47498 h 622935"/>
                <a:gd name="T110" fmla="*/ 1075308 w 1390650"/>
                <a:gd name="T111" fmla="*/ 89408 h 622935"/>
                <a:gd name="T112" fmla="*/ 1239901 w 1390650"/>
                <a:gd name="T113" fmla="*/ 53467 h 6229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0650" h="622935">
                  <a:moveTo>
                    <a:pt x="124960" y="501455"/>
                  </a:moveTo>
                  <a:lnTo>
                    <a:pt x="64031" y="501455"/>
                  </a:lnTo>
                  <a:lnTo>
                    <a:pt x="72866" y="502983"/>
                  </a:lnTo>
                  <a:lnTo>
                    <a:pt x="79462" y="508416"/>
                  </a:lnTo>
                  <a:lnTo>
                    <a:pt x="83819" y="517779"/>
                  </a:lnTo>
                  <a:lnTo>
                    <a:pt x="61289" y="534781"/>
                  </a:lnTo>
                  <a:lnTo>
                    <a:pt x="44164" y="549021"/>
                  </a:lnTo>
                  <a:lnTo>
                    <a:pt x="22146" y="583565"/>
                  </a:lnTo>
                  <a:lnTo>
                    <a:pt x="22146" y="586359"/>
                  </a:lnTo>
                  <a:lnTo>
                    <a:pt x="22552" y="592538"/>
                  </a:lnTo>
                  <a:lnTo>
                    <a:pt x="50903" y="622125"/>
                  </a:lnTo>
                  <a:lnTo>
                    <a:pt x="58261" y="622935"/>
                  </a:lnTo>
                  <a:lnTo>
                    <a:pt x="65762" y="622315"/>
                  </a:lnTo>
                  <a:lnTo>
                    <a:pt x="103088" y="600301"/>
                  </a:lnTo>
                  <a:lnTo>
                    <a:pt x="111319" y="590296"/>
                  </a:lnTo>
                  <a:lnTo>
                    <a:pt x="79501" y="590296"/>
                  </a:lnTo>
                  <a:lnTo>
                    <a:pt x="75818" y="590042"/>
                  </a:lnTo>
                  <a:lnTo>
                    <a:pt x="72262" y="588264"/>
                  </a:lnTo>
                  <a:lnTo>
                    <a:pt x="68579" y="586359"/>
                  </a:lnTo>
                  <a:lnTo>
                    <a:pt x="66166" y="583565"/>
                  </a:lnTo>
                  <a:lnTo>
                    <a:pt x="64729" y="579516"/>
                  </a:lnTo>
                  <a:lnTo>
                    <a:pt x="62610" y="573659"/>
                  </a:lnTo>
                  <a:lnTo>
                    <a:pt x="91312" y="538734"/>
                  </a:lnTo>
                  <a:lnTo>
                    <a:pt x="138223" y="538734"/>
                  </a:lnTo>
                  <a:lnTo>
                    <a:pt x="124960" y="501455"/>
                  </a:lnTo>
                  <a:close/>
                </a:path>
                <a:path w="1390650" h="622935">
                  <a:moveTo>
                    <a:pt x="153195" y="589915"/>
                  </a:moveTo>
                  <a:lnTo>
                    <a:pt x="111632" y="589915"/>
                  </a:lnTo>
                  <a:lnTo>
                    <a:pt x="116776" y="595393"/>
                  </a:lnTo>
                  <a:lnTo>
                    <a:pt x="123253" y="598312"/>
                  </a:lnTo>
                  <a:lnTo>
                    <a:pt x="131063" y="598683"/>
                  </a:lnTo>
                  <a:lnTo>
                    <a:pt x="140207" y="596519"/>
                  </a:lnTo>
                  <a:lnTo>
                    <a:pt x="149232" y="592470"/>
                  </a:lnTo>
                  <a:lnTo>
                    <a:pt x="153195" y="589915"/>
                  </a:lnTo>
                  <a:close/>
                </a:path>
                <a:path w="1390650" h="622935">
                  <a:moveTo>
                    <a:pt x="138223" y="538734"/>
                  </a:moveTo>
                  <a:lnTo>
                    <a:pt x="91312" y="538734"/>
                  </a:lnTo>
                  <a:lnTo>
                    <a:pt x="102615" y="570738"/>
                  </a:lnTo>
                  <a:lnTo>
                    <a:pt x="98544" y="577167"/>
                  </a:lnTo>
                  <a:lnTo>
                    <a:pt x="93948" y="582358"/>
                  </a:lnTo>
                  <a:lnTo>
                    <a:pt x="88828" y="586311"/>
                  </a:lnTo>
                  <a:lnTo>
                    <a:pt x="83184" y="589026"/>
                  </a:lnTo>
                  <a:lnTo>
                    <a:pt x="79501" y="590296"/>
                  </a:lnTo>
                  <a:lnTo>
                    <a:pt x="111319" y="590296"/>
                  </a:lnTo>
                  <a:lnTo>
                    <a:pt x="111632" y="589915"/>
                  </a:lnTo>
                  <a:lnTo>
                    <a:pt x="153195" y="589915"/>
                  </a:lnTo>
                  <a:lnTo>
                    <a:pt x="158019" y="586803"/>
                  </a:lnTo>
                  <a:lnTo>
                    <a:pt x="166568" y="579516"/>
                  </a:lnTo>
                  <a:lnTo>
                    <a:pt x="174878" y="570611"/>
                  </a:lnTo>
                  <a:lnTo>
                    <a:pt x="171903" y="562102"/>
                  </a:lnTo>
                  <a:lnTo>
                    <a:pt x="149097" y="562102"/>
                  </a:lnTo>
                  <a:lnTo>
                    <a:pt x="145668" y="559816"/>
                  </a:lnTo>
                  <a:lnTo>
                    <a:pt x="143509" y="553593"/>
                  </a:lnTo>
                  <a:lnTo>
                    <a:pt x="138223" y="538734"/>
                  </a:lnTo>
                  <a:close/>
                </a:path>
                <a:path w="1390650" h="622935">
                  <a:moveTo>
                    <a:pt x="166242" y="435356"/>
                  </a:moveTo>
                  <a:lnTo>
                    <a:pt x="121538" y="451231"/>
                  </a:lnTo>
                  <a:lnTo>
                    <a:pt x="230758" y="564261"/>
                  </a:lnTo>
                  <a:lnTo>
                    <a:pt x="254000" y="556006"/>
                  </a:lnTo>
                  <a:lnTo>
                    <a:pt x="258780" y="498221"/>
                  </a:lnTo>
                  <a:lnTo>
                    <a:pt x="220217" y="498221"/>
                  </a:lnTo>
                  <a:lnTo>
                    <a:pt x="166242" y="435356"/>
                  </a:lnTo>
                  <a:close/>
                </a:path>
                <a:path w="1390650" h="622935">
                  <a:moveTo>
                    <a:pt x="166750" y="547370"/>
                  </a:moveTo>
                  <a:lnTo>
                    <a:pt x="161416" y="554863"/>
                  </a:lnTo>
                  <a:lnTo>
                    <a:pt x="157099" y="559181"/>
                  </a:lnTo>
                  <a:lnTo>
                    <a:pt x="149097" y="562102"/>
                  </a:lnTo>
                  <a:lnTo>
                    <a:pt x="171903" y="562102"/>
                  </a:lnTo>
                  <a:lnTo>
                    <a:pt x="166750" y="547370"/>
                  </a:lnTo>
                  <a:close/>
                </a:path>
                <a:path w="1390650" h="622935">
                  <a:moveTo>
                    <a:pt x="77023" y="466711"/>
                  </a:moveTo>
                  <a:lnTo>
                    <a:pt x="36629" y="479375"/>
                  </a:lnTo>
                  <a:lnTo>
                    <a:pt x="0" y="509397"/>
                  </a:lnTo>
                  <a:lnTo>
                    <a:pt x="12064" y="543306"/>
                  </a:lnTo>
                  <a:lnTo>
                    <a:pt x="19990" y="529615"/>
                  </a:lnTo>
                  <a:lnTo>
                    <a:pt x="29463" y="518461"/>
                  </a:lnTo>
                  <a:lnTo>
                    <a:pt x="40461" y="509855"/>
                  </a:lnTo>
                  <a:lnTo>
                    <a:pt x="52958" y="503809"/>
                  </a:lnTo>
                  <a:lnTo>
                    <a:pt x="64031" y="501455"/>
                  </a:lnTo>
                  <a:lnTo>
                    <a:pt x="124960" y="501455"/>
                  </a:lnTo>
                  <a:lnTo>
                    <a:pt x="122046" y="493268"/>
                  </a:lnTo>
                  <a:lnTo>
                    <a:pt x="112230" y="476859"/>
                  </a:lnTo>
                  <a:lnTo>
                    <a:pt x="97234" y="468010"/>
                  </a:lnTo>
                  <a:lnTo>
                    <a:pt x="77023" y="466711"/>
                  </a:lnTo>
                  <a:close/>
                </a:path>
                <a:path w="1390650" h="622935">
                  <a:moveTo>
                    <a:pt x="266953" y="399415"/>
                  </a:moveTo>
                  <a:lnTo>
                    <a:pt x="222757" y="415163"/>
                  </a:lnTo>
                  <a:lnTo>
                    <a:pt x="220217" y="498221"/>
                  </a:lnTo>
                  <a:lnTo>
                    <a:pt x="258780" y="498221"/>
                  </a:lnTo>
                  <a:lnTo>
                    <a:pt x="266953" y="399415"/>
                  </a:lnTo>
                  <a:close/>
                </a:path>
                <a:path w="1390650" h="622935">
                  <a:moveTo>
                    <a:pt x="413484" y="398785"/>
                  </a:moveTo>
                  <a:lnTo>
                    <a:pt x="352649" y="398785"/>
                  </a:lnTo>
                  <a:lnTo>
                    <a:pt x="361521" y="400319"/>
                  </a:lnTo>
                  <a:lnTo>
                    <a:pt x="368131" y="405782"/>
                  </a:lnTo>
                  <a:lnTo>
                    <a:pt x="372490" y="415163"/>
                  </a:lnTo>
                  <a:lnTo>
                    <a:pt x="349940" y="432163"/>
                  </a:lnTo>
                  <a:lnTo>
                    <a:pt x="332771" y="446389"/>
                  </a:lnTo>
                  <a:lnTo>
                    <a:pt x="320980" y="457835"/>
                  </a:lnTo>
                  <a:lnTo>
                    <a:pt x="314578" y="466471"/>
                  </a:lnTo>
                  <a:lnTo>
                    <a:pt x="311792" y="473952"/>
                  </a:lnTo>
                  <a:lnTo>
                    <a:pt x="310806" y="480822"/>
                  </a:lnTo>
                  <a:lnTo>
                    <a:pt x="310808" y="483743"/>
                  </a:lnTo>
                  <a:lnTo>
                    <a:pt x="332231" y="517144"/>
                  </a:lnTo>
                  <a:lnTo>
                    <a:pt x="346805" y="520255"/>
                  </a:lnTo>
                  <a:lnTo>
                    <a:pt x="354306" y="519680"/>
                  </a:lnTo>
                  <a:lnTo>
                    <a:pt x="391757" y="497631"/>
                  </a:lnTo>
                  <a:lnTo>
                    <a:pt x="399988" y="487680"/>
                  </a:lnTo>
                  <a:lnTo>
                    <a:pt x="368045" y="487680"/>
                  </a:lnTo>
                  <a:lnTo>
                    <a:pt x="364489" y="487426"/>
                  </a:lnTo>
                  <a:lnTo>
                    <a:pt x="360806" y="485521"/>
                  </a:lnTo>
                  <a:lnTo>
                    <a:pt x="357250" y="483743"/>
                  </a:lnTo>
                  <a:lnTo>
                    <a:pt x="354710" y="480822"/>
                  </a:lnTo>
                  <a:lnTo>
                    <a:pt x="353232" y="476773"/>
                  </a:lnTo>
                  <a:lnTo>
                    <a:pt x="351281" y="471043"/>
                  </a:lnTo>
                  <a:lnTo>
                    <a:pt x="352043" y="465201"/>
                  </a:lnTo>
                  <a:lnTo>
                    <a:pt x="379856" y="436118"/>
                  </a:lnTo>
                  <a:lnTo>
                    <a:pt x="426767" y="436118"/>
                  </a:lnTo>
                  <a:lnTo>
                    <a:pt x="413484" y="398785"/>
                  </a:lnTo>
                  <a:close/>
                </a:path>
                <a:path w="1390650" h="622935">
                  <a:moveTo>
                    <a:pt x="441618" y="487299"/>
                  </a:moveTo>
                  <a:lnTo>
                    <a:pt x="400303" y="487299"/>
                  </a:lnTo>
                  <a:lnTo>
                    <a:pt x="405447" y="492775"/>
                  </a:lnTo>
                  <a:lnTo>
                    <a:pt x="411924" y="495681"/>
                  </a:lnTo>
                  <a:lnTo>
                    <a:pt x="419734" y="496014"/>
                  </a:lnTo>
                  <a:lnTo>
                    <a:pt x="428878" y="493776"/>
                  </a:lnTo>
                  <a:lnTo>
                    <a:pt x="437850" y="489727"/>
                  </a:lnTo>
                  <a:lnTo>
                    <a:pt x="441618" y="487299"/>
                  </a:lnTo>
                  <a:close/>
                </a:path>
                <a:path w="1390650" h="622935">
                  <a:moveTo>
                    <a:pt x="426767" y="436118"/>
                  </a:moveTo>
                  <a:lnTo>
                    <a:pt x="379856" y="436118"/>
                  </a:lnTo>
                  <a:lnTo>
                    <a:pt x="391287" y="468122"/>
                  </a:lnTo>
                  <a:lnTo>
                    <a:pt x="387215" y="474531"/>
                  </a:lnTo>
                  <a:lnTo>
                    <a:pt x="382619" y="479679"/>
                  </a:lnTo>
                  <a:lnTo>
                    <a:pt x="377499" y="483588"/>
                  </a:lnTo>
                  <a:lnTo>
                    <a:pt x="371855" y="486283"/>
                  </a:lnTo>
                  <a:lnTo>
                    <a:pt x="368045" y="487680"/>
                  </a:lnTo>
                  <a:lnTo>
                    <a:pt x="399988" y="487680"/>
                  </a:lnTo>
                  <a:lnTo>
                    <a:pt x="400303" y="487299"/>
                  </a:lnTo>
                  <a:lnTo>
                    <a:pt x="441618" y="487299"/>
                  </a:lnTo>
                  <a:lnTo>
                    <a:pt x="446643" y="484060"/>
                  </a:lnTo>
                  <a:lnTo>
                    <a:pt x="455221" y="476773"/>
                  </a:lnTo>
                  <a:lnTo>
                    <a:pt x="463550" y="467868"/>
                  </a:lnTo>
                  <a:lnTo>
                    <a:pt x="460511" y="459359"/>
                  </a:lnTo>
                  <a:lnTo>
                    <a:pt x="437641" y="459359"/>
                  </a:lnTo>
                  <a:lnTo>
                    <a:pt x="434339" y="457200"/>
                  </a:lnTo>
                  <a:lnTo>
                    <a:pt x="432053" y="450977"/>
                  </a:lnTo>
                  <a:lnTo>
                    <a:pt x="426767" y="436118"/>
                  </a:lnTo>
                  <a:close/>
                </a:path>
                <a:path w="1390650" h="622935">
                  <a:moveTo>
                    <a:pt x="479425" y="323850"/>
                  </a:moveTo>
                  <a:lnTo>
                    <a:pt x="437768" y="338709"/>
                  </a:lnTo>
                  <a:lnTo>
                    <a:pt x="484758" y="471043"/>
                  </a:lnTo>
                  <a:lnTo>
                    <a:pt x="526414" y="456311"/>
                  </a:lnTo>
                  <a:lnTo>
                    <a:pt x="479425" y="323850"/>
                  </a:lnTo>
                  <a:close/>
                </a:path>
                <a:path w="1390650" h="622935">
                  <a:moveTo>
                    <a:pt x="455294" y="444754"/>
                  </a:moveTo>
                  <a:lnTo>
                    <a:pt x="450088" y="452247"/>
                  </a:lnTo>
                  <a:lnTo>
                    <a:pt x="445769" y="456565"/>
                  </a:lnTo>
                  <a:lnTo>
                    <a:pt x="442213" y="457835"/>
                  </a:lnTo>
                  <a:lnTo>
                    <a:pt x="437641" y="459359"/>
                  </a:lnTo>
                  <a:lnTo>
                    <a:pt x="460511" y="459359"/>
                  </a:lnTo>
                  <a:lnTo>
                    <a:pt x="455294" y="444754"/>
                  </a:lnTo>
                  <a:close/>
                </a:path>
                <a:path w="1390650" h="622935">
                  <a:moveTo>
                    <a:pt x="534288" y="232791"/>
                  </a:moveTo>
                  <a:lnTo>
                    <a:pt x="492632" y="247650"/>
                  </a:lnTo>
                  <a:lnTo>
                    <a:pt x="562355" y="443484"/>
                  </a:lnTo>
                  <a:lnTo>
                    <a:pt x="604012" y="428752"/>
                  </a:lnTo>
                  <a:lnTo>
                    <a:pt x="534288" y="232791"/>
                  </a:lnTo>
                  <a:close/>
                </a:path>
                <a:path w="1390650" h="622935">
                  <a:moveTo>
                    <a:pt x="365638" y="364041"/>
                  </a:moveTo>
                  <a:lnTo>
                    <a:pt x="325280" y="376705"/>
                  </a:lnTo>
                  <a:lnTo>
                    <a:pt x="288543" y="406781"/>
                  </a:lnTo>
                  <a:lnTo>
                    <a:pt x="300608" y="440690"/>
                  </a:lnTo>
                  <a:lnTo>
                    <a:pt x="308588" y="426946"/>
                  </a:lnTo>
                  <a:lnTo>
                    <a:pt x="318055" y="415798"/>
                  </a:lnTo>
                  <a:lnTo>
                    <a:pt x="329023" y="407221"/>
                  </a:lnTo>
                  <a:lnTo>
                    <a:pt x="341502" y="401193"/>
                  </a:lnTo>
                  <a:lnTo>
                    <a:pt x="352649" y="398785"/>
                  </a:lnTo>
                  <a:lnTo>
                    <a:pt x="413484" y="398785"/>
                  </a:lnTo>
                  <a:lnTo>
                    <a:pt x="410590" y="390652"/>
                  </a:lnTo>
                  <a:lnTo>
                    <a:pt x="400829" y="374241"/>
                  </a:lnTo>
                  <a:lnTo>
                    <a:pt x="385841" y="365379"/>
                  </a:lnTo>
                  <a:lnTo>
                    <a:pt x="365638" y="364041"/>
                  </a:lnTo>
                  <a:close/>
                </a:path>
                <a:path w="1390650" h="622935">
                  <a:moveTo>
                    <a:pt x="720851" y="289512"/>
                  </a:moveTo>
                  <a:lnTo>
                    <a:pt x="659915" y="289512"/>
                  </a:lnTo>
                  <a:lnTo>
                    <a:pt x="668750" y="291084"/>
                  </a:lnTo>
                  <a:lnTo>
                    <a:pt x="675346" y="296560"/>
                  </a:lnTo>
                  <a:lnTo>
                    <a:pt x="679703" y="305943"/>
                  </a:lnTo>
                  <a:lnTo>
                    <a:pt x="657173" y="322871"/>
                  </a:lnTo>
                  <a:lnTo>
                    <a:pt x="640048" y="337073"/>
                  </a:lnTo>
                  <a:lnTo>
                    <a:pt x="618030" y="371602"/>
                  </a:lnTo>
                  <a:lnTo>
                    <a:pt x="618019" y="374241"/>
                  </a:lnTo>
                  <a:lnTo>
                    <a:pt x="618436" y="380575"/>
                  </a:lnTo>
                  <a:lnTo>
                    <a:pt x="646787" y="410162"/>
                  </a:lnTo>
                  <a:lnTo>
                    <a:pt x="654145" y="410972"/>
                  </a:lnTo>
                  <a:lnTo>
                    <a:pt x="661646" y="410352"/>
                  </a:lnTo>
                  <a:lnTo>
                    <a:pt x="698972" y="388338"/>
                  </a:lnTo>
                  <a:lnTo>
                    <a:pt x="707203" y="378333"/>
                  </a:lnTo>
                  <a:lnTo>
                    <a:pt x="675385" y="378333"/>
                  </a:lnTo>
                  <a:lnTo>
                    <a:pt x="671702" y="378079"/>
                  </a:lnTo>
                  <a:lnTo>
                    <a:pt x="658494" y="361696"/>
                  </a:lnTo>
                  <a:lnTo>
                    <a:pt x="659383" y="355854"/>
                  </a:lnTo>
                  <a:lnTo>
                    <a:pt x="687196" y="326771"/>
                  </a:lnTo>
                  <a:lnTo>
                    <a:pt x="734107" y="326771"/>
                  </a:lnTo>
                  <a:lnTo>
                    <a:pt x="720851" y="289512"/>
                  </a:lnTo>
                  <a:close/>
                </a:path>
                <a:path w="1390650" h="622935">
                  <a:moveTo>
                    <a:pt x="749079" y="377952"/>
                  </a:moveTo>
                  <a:lnTo>
                    <a:pt x="707516" y="377952"/>
                  </a:lnTo>
                  <a:lnTo>
                    <a:pt x="712660" y="383448"/>
                  </a:lnTo>
                  <a:lnTo>
                    <a:pt x="719137" y="386397"/>
                  </a:lnTo>
                  <a:lnTo>
                    <a:pt x="726947" y="386774"/>
                  </a:lnTo>
                  <a:lnTo>
                    <a:pt x="736091" y="384556"/>
                  </a:lnTo>
                  <a:lnTo>
                    <a:pt x="745116" y="380507"/>
                  </a:lnTo>
                  <a:lnTo>
                    <a:pt x="749079" y="377952"/>
                  </a:lnTo>
                  <a:close/>
                </a:path>
                <a:path w="1390650" h="622935">
                  <a:moveTo>
                    <a:pt x="734107" y="326771"/>
                  </a:moveTo>
                  <a:lnTo>
                    <a:pt x="687196" y="326771"/>
                  </a:lnTo>
                  <a:lnTo>
                    <a:pt x="698500" y="358902"/>
                  </a:lnTo>
                  <a:lnTo>
                    <a:pt x="694428" y="365257"/>
                  </a:lnTo>
                  <a:lnTo>
                    <a:pt x="689832" y="370411"/>
                  </a:lnTo>
                  <a:lnTo>
                    <a:pt x="684712" y="374350"/>
                  </a:lnTo>
                  <a:lnTo>
                    <a:pt x="679068" y="377063"/>
                  </a:lnTo>
                  <a:lnTo>
                    <a:pt x="675385" y="378333"/>
                  </a:lnTo>
                  <a:lnTo>
                    <a:pt x="707203" y="378333"/>
                  </a:lnTo>
                  <a:lnTo>
                    <a:pt x="707516" y="377952"/>
                  </a:lnTo>
                  <a:lnTo>
                    <a:pt x="749079" y="377952"/>
                  </a:lnTo>
                  <a:lnTo>
                    <a:pt x="753903" y="374840"/>
                  </a:lnTo>
                  <a:lnTo>
                    <a:pt x="762452" y="367553"/>
                  </a:lnTo>
                  <a:lnTo>
                    <a:pt x="770763" y="358648"/>
                  </a:lnTo>
                  <a:lnTo>
                    <a:pt x="767770" y="350139"/>
                  </a:lnTo>
                  <a:lnTo>
                    <a:pt x="744981" y="350139"/>
                  </a:lnTo>
                  <a:lnTo>
                    <a:pt x="741552" y="347853"/>
                  </a:lnTo>
                  <a:lnTo>
                    <a:pt x="737676" y="336804"/>
                  </a:lnTo>
                  <a:lnTo>
                    <a:pt x="734107" y="326771"/>
                  </a:lnTo>
                  <a:close/>
                </a:path>
                <a:path w="1390650" h="622935">
                  <a:moveTo>
                    <a:pt x="762634" y="151638"/>
                  </a:moveTo>
                  <a:lnTo>
                    <a:pt x="720978" y="166370"/>
                  </a:lnTo>
                  <a:lnTo>
                    <a:pt x="790701" y="362331"/>
                  </a:lnTo>
                  <a:lnTo>
                    <a:pt x="832357" y="347472"/>
                  </a:lnTo>
                  <a:lnTo>
                    <a:pt x="828675" y="337439"/>
                  </a:lnTo>
                  <a:lnTo>
                    <a:pt x="867837" y="337439"/>
                  </a:lnTo>
                  <a:lnTo>
                    <a:pt x="870203" y="336804"/>
                  </a:lnTo>
                  <a:lnTo>
                    <a:pt x="882703" y="331021"/>
                  </a:lnTo>
                  <a:lnTo>
                    <a:pt x="893143" y="323215"/>
                  </a:lnTo>
                  <a:lnTo>
                    <a:pt x="900268" y="314864"/>
                  </a:lnTo>
                  <a:lnTo>
                    <a:pt x="834770" y="314864"/>
                  </a:lnTo>
                  <a:lnTo>
                    <a:pt x="827297" y="313559"/>
                  </a:lnTo>
                  <a:lnTo>
                    <a:pt x="819276" y="310896"/>
                  </a:lnTo>
                  <a:lnTo>
                    <a:pt x="797432" y="249428"/>
                  </a:lnTo>
                  <a:lnTo>
                    <a:pt x="802312" y="243167"/>
                  </a:lnTo>
                  <a:lnTo>
                    <a:pt x="832373" y="229568"/>
                  </a:lnTo>
                  <a:lnTo>
                    <a:pt x="899649" y="229568"/>
                  </a:lnTo>
                  <a:lnTo>
                    <a:pt x="894783" y="222377"/>
                  </a:lnTo>
                  <a:lnTo>
                    <a:pt x="787780" y="222377"/>
                  </a:lnTo>
                  <a:lnTo>
                    <a:pt x="762634" y="151638"/>
                  </a:lnTo>
                  <a:close/>
                </a:path>
                <a:path w="1390650" h="622935">
                  <a:moveTo>
                    <a:pt x="762634" y="335534"/>
                  </a:moveTo>
                  <a:lnTo>
                    <a:pt x="757301" y="342900"/>
                  </a:lnTo>
                  <a:lnTo>
                    <a:pt x="752982" y="347218"/>
                  </a:lnTo>
                  <a:lnTo>
                    <a:pt x="744981" y="350139"/>
                  </a:lnTo>
                  <a:lnTo>
                    <a:pt x="767770" y="350139"/>
                  </a:lnTo>
                  <a:lnTo>
                    <a:pt x="762634" y="335534"/>
                  </a:lnTo>
                  <a:close/>
                </a:path>
                <a:path w="1390650" h="622935">
                  <a:moveTo>
                    <a:pt x="867837" y="337439"/>
                  </a:moveTo>
                  <a:lnTo>
                    <a:pt x="828675" y="337439"/>
                  </a:lnTo>
                  <a:lnTo>
                    <a:pt x="839485" y="339768"/>
                  </a:lnTo>
                  <a:lnTo>
                    <a:pt x="850011" y="340455"/>
                  </a:lnTo>
                  <a:lnTo>
                    <a:pt x="860250" y="339474"/>
                  </a:lnTo>
                  <a:lnTo>
                    <a:pt x="867837" y="337439"/>
                  </a:lnTo>
                  <a:close/>
                </a:path>
                <a:path w="1390650" h="622935">
                  <a:moveTo>
                    <a:pt x="672907" y="254748"/>
                  </a:moveTo>
                  <a:lnTo>
                    <a:pt x="632513" y="267412"/>
                  </a:lnTo>
                  <a:lnTo>
                    <a:pt x="595883" y="297434"/>
                  </a:lnTo>
                  <a:lnTo>
                    <a:pt x="607949" y="331470"/>
                  </a:lnTo>
                  <a:lnTo>
                    <a:pt x="615874" y="317706"/>
                  </a:lnTo>
                  <a:lnTo>
                    <a:pt x="625348" y="306514"/>
                  </a:lnTo>
                  <a:lnTo>
                    <a:pt x="636345" y="297894"/>
                  </a:lnTo>
                  <a:lnTo>
                    <a:pt x="648842" y="291846"/>
                  </a:lnTo>
                  <a:lnTo>
                    <a:pt x="659915" y="289512"/>
                  </a:lnTo>
                  <a:lnTo>
                    <a:pt x="720851" y="289512"/>
                  </a:lnTo>
                  <a:lnTo>
                    <a:pt x="717930" y="281305"/>
                  </a:lnTo>
                  <a:lnTo>
                    <a:pt x="708114" y="264896"/>
                  </a:lnTo>
                  <a:lnTo>
                    <a:pt x="693118" y="256047"/>
                  </a:lnTo>
                  <a:lnTo>
                    <a:pt x="672907" y="254748"/>
                  </a:lnTo>
                  <a:close/>
                </a:path>
                <a:path w="1390650" h="622935">
                  <a:moveTo>
                    <a:pt x="899649" y="229568"/>
                  </a:moveTo>
                  <a:lnTo>
                    <a:pt x="832373" y="229568"/>
                  </a:lnTo>
                  <a:lnTo>
                    <a:pt x="839031" y="230844"/>
                  </a:lnTo>
                  <a:lnTo>
                    <a:pt x="845438" y="233680"/>
                  </a:lnTo>
                  <a:lnTo>
                    <a:pt x="867660" y="269571"/>
                  </a:lnTo>
                  <a:lnTo>
                    <a:pt x="868906" y="286474"/>
                  </a:lnTo>
                  <a:lnTo>
                    <a:pt x="867409" y="293878"/>
                  </a:lnTo>
                  <a:lnTo>
                    <a:pt x="834770" y="314864"/>
                  </a:lnTo>
                  <a:lnTo>
                    <a:pt x="900268" y="314864"/>
                  </a:lnTo>
                  <a:lnTo>
                    <a:pt x="901511" y="313408"/>
                  </a:lnTo>
                  <a:lnTo>
                    <a:pt x="907795" y="301625"/>
                  </a:lnTo>
                  <a:lnTo>
                    <a:pt x="911627" y="288571"/>
                  </a:lnTo>
                  <a:lnTo>
                    <a:pt x="912765" y="275637"/>
                  </a:lnTo>
                  <a:lnTo>
                    <a:pt x="912716" y="273812"/>
                  </a:lnTo>
                  <a:lnTo>
                    <a:pt x="911385" y="260655"/>
                  </a:lnTo>
                  <a:lnTo>
                    <a:pt x="907288" y="245745"/>
                  </a:lnTo>
                  <a:lnTo>
                    <a:pt x="901053" y="231642"/>
                  </a:lnTo>
                  <a:lnTo>
                    <a:pt x="899649" y="229568"/>
                  </a:lnTo>
                  <a:close/>
                </a:path>
                <a:path w="1390650" h="622935">
                  <a:moveTo>
                    <a:pt x="441197" y="263144"/>
                  </a:moveTo>
                  <a:lnTo>
                    <a:pt x="417956" y="290068"/>
                  </a:lnTo>
                  <a:lnTo>
                    <a:pt x="420167" y="296560"/>
                  </a:lnTo>
                  <a:lnTo>
                    <a:pt x="422401" y="302768"/>
                  </a:lnTo>
                  <a:lnTo>
                    <a:pt x="426592" y="307340"/>
                  </a:lnTo>
                  <a:lnTo>
                    <a:pt x="438784" y="313182"/>
                  </a:lnTo>
                  <a:lnTo>
                    <a:pt x="444892" y="313559"/>
                  </a:lnTo>
                  <a:lnTo>
                    <a:pt x="451230" y="311277"/>
                  </a:lnTo>
                  <a:lnTo>
                    <a:pt x="457580" y="309118"/>
                  </a:lnTo>
                  <a:lnTo>
                    <a:pt x="462152" y="304927"/>
                  </a:lnTo>
                  <a:lnTo>
                    <a:pt x="465074" y="298704"/>
                  </a:lnTo>
                  <a:lnTo>
                    <a:pt x="467867" y="292608"/>
                  </a:lnTo>
                  <a:lnTo>
                    <a:pt x="468249" y="286385"/>
                  </a:lnTo>
                  <a:lnTo>
                    <a:pt x="465963" y="280162"/>
                  </a:lnTo>
                  <a:lnTo>
                    <a:pt x="463803" y="273812"/>
                  </a:lnTo>
                  <a:lnTo>
                    <a:pt x="459613" y="269240"/>
                  </a:lnTo>
                  <a:lnTo>
                    <a:pt x="447420" y="263398"/>
                  </a:lnTo>
                  <a:lnTo>
                    <a:pt x="441197" y="263144"/>
                  </a:lnTo>
                  <a:close/>
                </a:path>
                <a:path w="1390650" h="622935">
                  <a:moveTo>
                    <a:pt x="845994" y="195707"/>
                  </a:moveTo>
                  <a:lnTo>
                    <a:pt x="801877" y="208883"/>
                  </a:lnTo>
                  <a:lnTo>
                    <a:pt x="787780" y="222377"/>
                  </a:lnTo>
                  <a:lnTo>
                    <a:pt x="894783" y="222377"/>
                  </a:lnTo>
                  <a:lnTo>
                    <a:pt x="859105" y="197758"/>
                  </a:lnTo>
                  <a:lnTo>
                    <a:pt x="845994" y="195707"/>
                  </a:lnTo>
                  <a:close/>
                </a:path>
                <a:path w="1390650" h="622935">
                  <a:moveTo>
                    <a:pt x="916431" y="93980"/>
                  </a:moveTo>
                  <a:lnTo>
                    <a:pt x="893190" y="121031"/>
                  </a:lnTo>
                  <a:lnTo>
                    <a:pt x="895476" y="127381"/>
                  </a:lnTo>
                  <a:lnTo>
                    <a:pt x="897635" y="133731"/>
                  </a:lnTo>
                  <a:lnTo>
                    <a:pt x="901826" y="138303"/>
                  </a:lnTo>
                  <a:lnTo>
                    <a:pt x="914018" y="144145"/>
                  </a:lnTo>
                  <a:lnTo>
                    <a:pt x="920241" y="144526"/>
                  </a:lnTo>
                  <a:lnTo>
                    <a:pt x="926464" y="142240"/>
                  </a:lnTo>
                  <a:lnTo>
                    <a:pt x="932814" y="140081"/>
                  </a:lnTo>
                  <a:lnTo>
                    <a:pt x="937513" y="135890"/>
                  </a:lnTo>
                  <a:lnTo>
                    <a:pt x="940307" y="129667"/>
                  </a:lnTo>
                  <a:lnTo>
                    <a:pt x="943228" y="123571"/>
                  </a:lnTo>
                  <a:lnTo>
                    <a:pt x="928751" y="97282"/>
                  </a:lnTo>
                  <a:lnTo>
                    <a:pt x="922654" y="94361"/>
                  </a:lnTo>
                  <a:lnTo>
                    <a:pt x="916431" y="93980"/>
                  </a:lnTo>
                  <a:close/>
                </a:path>
                <a:path w="1390650" h="622935">
                  <a:moveTo>
                    <a:pt x="954658" y="154813"/>
                  </a:moveTo>
                  <a:lnTo>
                    <a:pt x="913002" y="169672"/>
                  </a:lnTo>
                  <a:lnTo>
                    <a:pt x="960119" y="302006"/>
                  </a:lnTo>
                  <a:lnTo>
                    <a:pt x="1001776" y="287274"/>
                  </a:lnTo>
                  <a:lnTo>
                    <a:pt x="954658" y="154813"/>
                  </a:lnTo>
                  <a:close/>
                </a:path>
                <a:path w="1390650" h="622935">
                  <a:moveTo>
                    <a:pt x="1009650" y="63754"/>
                  </a:moveTo>
                  <a:lnTo>
                    <a:pt x="967993" y="78613"/>
                  </a:lnTo>
                  <a:lnTo>
                    <a:pt x="1037589" y="274447"/>
                  </a:lnTo>
                  <a:lnTo>
                    <a:pt x="1079246" y="259715"/>
                  </a:lnTo>
                  <a:lnTo>
                    <a:pt x="1009650" y="63754"/>
                  </a:lnTo>
                  <a:close/>
                </a:path>
                <a:path w="1390650" h="622935">
                  <a:moveTo>
                    <a:pt x="1109726" y="99695"/>
                  </a:moveTo>
                  <a:lnTo>
                    <a:pt x="1068070" y="114554"/>
                  </a:lnTo>
                  <a:lnTo>
                    <a:pt x="1115186" y="246888"/>
                  </a:lnTo>
                  <a:lnTo>
                    <a:pt x="1156843" y="232029"/>
                  </a:lnTo>
                  <a:lnTo>
                    <a:pt x="1109726" y="99695"/>
                  </a:lnTo>
                  <a:close/>
                </a:path>
                <a:path w="1390650" h="622935">
                  <a:moveTo>
                    <a:pt x="1288541" y="36068"/>
                  </a:moveTo>
                  <a:lnTo>
                    <a:pt x="1244091" y="51943"/>
                  </a:lnTo>
                  <a:lnTo>
                    <a:pt x="1335277" y="144272"/>
                  </a:lnTo>
                  <a:lnTo>
                    <a:pt x="1326641" y="243205"/>
                  </a:lnTo>
                  <a:lnTo>
                    <a:pt x="1371091" y="227457"/>
                  </a:lnTo>
                  <a:lnTo>
                    <a:pt x="1382239" y="94361"/>
                  </a:lnTo>
                  <a:lnTo>
                    <a:pt x="1340738" y="94361"/>
                  </a:lnTo>
                  <a:lnTo>
                    <a:pt x="1288541" y="36068"/>
                  </a:lnTo>
                  <a:close/>
                </a:path>
                <a:path w="1390650" h="622935">
                  <a:moveTo>
                    <a:pt x="1206973" y="113919"/>
                  </a:moveTo>
                  <a:lnTo>
                    <a:pt x="1160145" y="113919"/>
                  </a:lnTo>
                  <a:lnTo>
                    <a:pt x="1180337" y="170688"/>
                  </a:lnTo>
                  <a:lnTo>
                    <a:pt x="1206880" y="202819"/>
                  </a:lnTo>
                  <a:lnTo>
                    <a:pt x="1226470" y="206581"/>
                  </a:lnTo>
                  <a:lnTo>
                    <a:pt x="1237491" y="205337"/>
                  </a:lnTo>
                  <a:lnTo>
                    <a:pt x="1276284" y="187180"/>
                  </a:lnTo>
                  <a:lnTo>
                    <a:pt x="1284858" y="180086"/>
                  </a:lnTo>
                  <a:lnTo>
                    <a:pt x="1281228" y="169799"/>
                  </a:lnTo>
                  <a:lnTo>
                    <a:pt x="1242695" y="169799"/>
                  </a:lnTo>
                  <a:lnTo>
                    <a:pt x="1236979" y="169672"/>
                  </a:lnTo>
                  <a:lnTo>
                    <a:pt x="1232027" y="167132"/>
                  </a:lnTo>
                  <a:lnTo>
                    <a:pt x="1227060" y="164701"/>
                  </a:lnTo>
                  <a:lnTo>
                    <a:pt x="1223518" y="160147"/>
                  </a:lnTo>
                  <a:lnTo>
                    <a:pt x="1221104" y="153543"/>
                  </a:lnTo>
                  <a:lnTo>
                    <a:pt x="1206973" y="113919"/>
                  </a:lnTo>
                  <a:close/>
                </a:path>
                <a:path w="1390650" h="622935">
                  <a:moveTo>
                    <a:pt x="1274190" y="149860"/>
                  </a:moveTo>
                  <a:lnTo>
                    <a:pt x="1242695" y="169799"/>
                  </a:lnTo>
                  <a:lnTo>
                    <a:pt x="1281228" y="169799"/>
                  </a:lnTo>
                  <a:lnTo>
                    <a:pt x="1274190" y="149860"/>
                  </a:lnTo>
                  <a:close/>
                </a:path>
                <a:path w="1390650" h="622935">
                  <a:moveTo>
                    <a:pt x="1176781" y="28956"/>
                  </a:moveTo>
                  <a:lnTo>
                    <a:pt x="1171575" y="30734"/>
                  </a:lnTo>
                  <a:lnTo>
                    <a:pt x="1138301" y="112395"/>
                  </a:lnTo>
                  <a:lnTo>
                    <a:pt x="1141095" y="120650"/>
                  </a:lnTo>
                  <a:lnTo>
                    <a:pt x="1160145" y="113919"/>
                  </a:lnTo>
                  <a:lnTo>
                    <a:pt x="1206973" y="113919"/>
                  </a:lnTo>
                  <a:lnTo>
                    <a:pt x="1201674" y="99060"/>
                  </a:lnTo>
                  <a:lnTo>
                    <a:pt x="1249933" y="81915"/>
                  </a:lnTo>
                  <a:lnTo>
                    <a:pt x="1245947" y="70612"/>
                  </a:lnTo>
                  <a:lnTo>
                    <a:pt x="1191640" y="70612"/>
                  </a:lnTo>
                  <a:lnTo>
                    <a:pt x="1176781" y="28956"/>
                  </a:lnTo>
                  <a:close/>
                </a:path>
                <a:path w="1390650" h="622935">
                  <a:moveTo>
                    <a:pt x="1390141" y="0"/>
                  </a:moveTo>
                  <a:lnTo>
                    <a:pt x="1346453" y="15494"/>
                  </a:lnTo>
                  <a:lnTo>
                    <a:pt x="1340738" y="94361"/>
                  </a:lnTo>
                  <a:lnTo>
                    <a:pt x="1382239" y="94361"/>
                  </a:lnTo>
                  <a:lnTo>
                    <a:pt x="1390141" y="0"/>
                  </a:lnTo>
                  <a:close/>
                </a:path>
                <a:path w="1390650" h="622935">
                  <a:moveTo>
                    <a:pt x="1071499" y="38862"/>
                  </a:moveTo>
                  <a:lnTo>
                    <a:pt x="1065149" y="41148"/>
                  </a:lnTo>
                  <a:lnTo>
                    <a:pt x="1058926" y="43307"/>
                  </a:lnTo>
                  <a:lnTo>
                    <a:pt x="1054353" y="47498"/>
                  </a:lnTo>
                  <a:lnTo>
                    <a:pt x="1048512" y="59690"/>
                  </a:lnTo>
                  <a:lnTo>
                    <a:pt x="1048257" y="65913"/>
                  </a:lnTo>
                  <a:lnTo>
                    <a:pt x="1050543" y="72263"/>
                  </a:lnTo>
                  <a:lnTo>
                    <a:pt x="1052702" y="78486"/>
                  </a:lnTo>
                  <a:lnTo>
                    <a:pt x="1056893" y="83185"/>
                  </a:lnTo>
                  <a:lnTo>
                    <a:pt x="1069085" y="89027"/>
                  </a:lnTo>
                  <a:lnTo>
                    <a:pt x="1075308" y="89408"/>
                  </a:lnTo>
                  <a:lnTo>
                    <a:pt x="1087881" y="84836"/>
                  </a:lnTo>
                  <a:lnTo>
                    <a:pt x="1092580" y="80645"/>
                  </a:lnTo>
                  <a:lnTo>
                    <a:pt x="1095375" y="74549"/>
                  </a:lnTo>
                  <a:lnTo>
                    <a:pt x="1098296" y="68453"/>
                  </a:lnTo>
                  <a:lnTo>
                    <a:pt x="1077722" y="39243"/>
                  </a:lnTo>
                  <a:lnTo>
                    <a:pt x="1071499" y="38862"/>
                  </a:lnTo>
                  <a:close/>
                </a:path>
                <a:path w="1390650" h="622935">
                  <a:moveTo>
                    <a:pt x="1239901" y="53467"/>
                  </a:moveTo>
                  <a:lnTo>
                    <a:pt x="1191640" y="70612"/>
                  </a:lnTo>
                  <a:lnTo>
                    <a:pt x="1245947" y="70612"/>
                  </a:lnTo>
                  <a:lnTo>
                    <a:pt x="1239901" y="534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12293" name="object 8"/>
          <p:cNvSpPr txBox="1">
            <a:spLocks noChangeArrowheads="1"/>
          </p:cNvSpPr>
          <p:nvPr/>
        </p:nvSpPr>
        <p:spPr bwMode="auto">
          <a:xfrm>
            <a:off x="6874933" y="2026540"/>
            <a:ext cx="2057400" cy="257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4135"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ts val="500"/>
              </a:spcBef>
            </a:pPr>
            <a:r>
              <a:rPr lang="en-US" altLang="en-US" sz="2000" dirty="0">
                <a:solidFill>
                  <a:srgbClr val="53749A"/>
                </a:solidFill>
                <a:latin typeface="Trebuchet MS" pitchFamily="34" charset="0"/>
                <a:ea typeface="Trebuchet MS" pitchFamily="34" charset="0"/>
                <a:cs typeface="Trebuchet MS" pitchFamily="34" charset="0"/>
              </a:rPr>
              <a:t>Example:</a:t>
            </a:r>
            <a:endParaRPr lang="en-US" altLang="en-US" sz="2000" dirty="0">
              <a:latin typeface="Trebuchet MS" pitchFamily="34" charset="0"/>
              <a:ea typeface="Trebuchet MS" pitchFamily="34" charset="0"/>
              <a:cs typeface="Trebuchet MS" pitchFamily="34" charset="0"/>
            </a:endParaRPr>
          </a:p>
          <a:p>
            <a:pPr>
              <a:spcBef>
                <a:spcPts val="413"/>
              </a:spcBef>
            </a:pPr>
            <a:r>
              <a:rPr lang="en-US" altLang="en-US" sz="2000" dirty="0">
                <a:latin typeface="Trebuchet MS" pitchFamily="34" charset="0"/>
                <a:ea typeface="Trebuchet MS" pitchFamily="34" charset="0"/>
                <a:cs typeface="Trebuchet MS" pitchFamily="34" charset="0"/>
              </a:rPr>
              <a:t>Your customers  are unable to  access your data or  online services (Denial of Service Attacks)</a:t>
            </a:r>
          </a:p>
        </p:txBody>
      </p:sp>
      <p:sp>
        <p:nvSpPr>
          <p:cNvPr id="3" name="TextBox 2"/>
          <p:cNvSpPr txBox="1"/>
          <p:nvPr/>
        </p:nvSpPr>
        <p:spPr>
          <a:xfrm>
            <a:off x="1143000" y="4953000"/>
            <a:ext cx="7239000" cy="369332"/>
          </a:xfrm>
          <a:prstGeom prst="rect">
            <a:avLst/>
          </a:prstGeom>
          <a:noFill/>
        </p:spPr>
        <p:txBody>
          <a:bodyPr wrap="square" rtlCol="0">
            <a:spAutoFit/>
          </a:bodyPr>
          <a:lstStyle/>
          <a:p>
            <a:endParaRPr lang="en-US" dirty="0"/>
          </a:p>
        </p:txBody>
      </p:sp>
      <p:sp>
        <p:nvSpPr>
          <p:cNvPr id="4" name="TextBox 3"/>
          <p:cNvSpPr txBox="1"/>
          <p:nvPr/>
        </p:nvSpPr>
        <p:spPr>
          <a:xfrm>
            <a:off x="533400" y="4800600"/>
            <a:ext cx="7772400" cy="1200329"/>
          </a:xfrm>
          <a:prstGeom prst="rect">
            <a:avLst/>
          </a:prstGeom>
          <a:noFill/>
        </p:spPr>
        <p:txBody>
          <a:bodyPr wrap="square" rtlCol="0">
            <a:spAutoFit/>
          </a:bodyPr>
          <a:lstStyle/>
          <a:p>
            <a:r>
              <a:rPr lang="en-US" dirty="0"/>
              <a:t>Systems, applications, and data will lose their value if they are not accessible by their authorized users whenever they require them. </a:t>
            </a:r>
          </a:p>
          <a:p>
            <a:r>
              <a:rPr lang="en-US" dirty="0"/>
              <a:t>Availability is the accessibility of networks, systems, applications, and data by authorized users in a timely fashion whenever resources are required.</a:t>
            </a:r>
          </a:p>
        </p:txBody>
      </p:sp>
    </p:spTree>
    <p:extLst>
      <p:ext uri="{BB962C8B-B14F-4D97-AF65-F5344CB8AC3E}">
        <p14:creationId xmlns:p14="http://schemas.microsoft.com/office/powerpoint/2010/main" val="2405630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Availability</a:t>
            </a:r>
          </a:p>
        </p:txBody>
      </p:sp>
      <p:sp>
        <p:nvSpPr>
          <p:cNvPr id="3" name="Text Placeholder 2"/>
          <p:cNvSpPr>
            <a:spLocks noGrp="1"/>
          </p:cNvSpPr>
          <p:nvPr>
            <p:ph type="body" idx="1"/>
          </p:nvPr>
        </p:nvSpPr>
        <p:spPr>
          <a:xfrm>
            <a:off x="311700" y="1468016"/>
            <a:ext cx="8520600" cy="4876800"/>
          </a:xfrm>
        </p:spPr>
        <p:txBody>
          <a:bodyPr>
            <a:normAutofit fontScale="92500" lnSpcReduction="10000"/>
          </a:bodyPr>
          <a:lstStyle/>
          <a:p>
            <a:r>
              <a:rPr lang="en-US" dirty="0"/>
              <a:t>Situation 1: Bank websites, authentication services</a:t>
            </a:r>
          </a:p>
          <a:p>
            <a:pPr lvl="1"/>
            <a:r>
              <a:rPr lang="en-US" dirty="0"/>
              <a:t>Financial transactions might be interrupted, heavy loss of revenue</a:t>
            </a:r>
          </a:p>
          <a:p>
            <a:pPr lvl="1"/>
            <a:r>
              <a:rPr lang="en-US" dirty="0"/>
              <a:t>HIGH AVAILABILITY</a:t>
            </a:r>
          </a:p>
          <a:p>
            <a:r>
              <a:rPr lang="en-US" dirty="0"/>
              <a:t>Situation 2: University websites</a:t>
            </a:r>
          </a:p>
          <a:p>
            <a:pPr lvl="1"/>
            <a:r>
              <a:rPr lang="en-US" dirty="0"/>
              <a:t>a site is not a critical component of the university’s information system, but its unavailability might cause loss of reputation</a:t>
            </a:r>
          </a:p>
          <a:p>
            <a:pPr lvl="1"/>
            <a:r>
              <a:rPr lang="en-US" dirty="0"/>
              <a:t>MEDIUM AVAILABILITY</a:t>
            </a:r>
          </a:p>
          <a:p>
            <a:r>
              <a:rPr lang="en-US" dirty="0"/>
              <a:t>Situation 3: Online telephone directory</a:t>
            </a:r>
          </a:p>
          <a:p>
            <a:pPr lvl="1"/>
            <a:r>
              <a:rPr lang="en-US" dirty="0"/>
              <a:t>Offline options available</a:t>
            </a:r>
          </a:p>
          <a:p>
            <a:pPr lvl="1"/>
            <a:r>
              <a:rPr lang="en-US" dirty="0"/>
              <a:t>LOW AVAILABILITY</a:t>
            </a:r>
          </a:p>
        </p:txBody>
      </p:sp>
    </p:spTree>
    <p:extLst>
      <p:ext uri="{BB962C8B-B14F-4D97-AF65-F5344CB8AC3E}">
        <p14:creationId xmlns:p14="http://schemas.microsoft.com/office/powerpoint/2010/main" val="2550169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Security Terminology</a:t>
            </a:r>
          </a:p>
        </p:txBody>
      </p:sp>
      <p:sp>
        <p:nvSpPr>
          <p:cNvPr id="3" name="Text Placeholder 2"/>
          <p:cNvSpPr>
            <a:spLocks noGrp="1"/>
          </p:cNvSpPr>
          <p:nvPr>
            <p:ph type="body" idx="1"/>
          </p:nvPr>
        </p:nvSpPr>
        <p:spPr>
          <a:xfrm>
            <a:off x="311700" y="1688432"/>
            <a:ext cx="8520600" cy="4940967"/>
          </a:xfrm>
        </p:spPr>
        <p:txBody>
          <a:bodyPr>
            <a:noAutofit/>
          </a:bodyPr>
          <a:lstStyle/>
          <a:p>
            <a:pPr marL="114300" indent="0">
              <a:buNone/>
            </a:pPr>
            <a:r>
              <a:rPr lang="en-US" sz="1600" b="1" dirty="0"/>
              <a:t>Vulnerability</a:t>
            </a:r>
            <a:r>
              <a:rPr lang="en-US" sz="1600" dirty="0"/>
              <a:t> </a:t>
            </a:r>
          </a:p>
          <a:p>
            <a:pPr marL="114300" indent="0">
              <a:buNone/>
            </a:pPr>
            <a:r>
              <a:rPr lang="en-US" sz="1600" dirty="0"/>
              <a:t> - A weakness in your hardware, software, or procedures. (In other words, it's a way hackers could easily find their way into your system.)</a:t>
            </a:r>
          </a:p>
          <a:p>
            <a:pPr marL="114300" indent="0">
              <a:buNone/>
            </a:pPr>
            <a:r>
              <a:rPr lang="en-US" sz="1600" dirty="0"/>
              <a:t> - Can be detected by penetration testing</a:t>
            </a:r>
          </a:p>
          <a:p>
            <a:pPr marL="114300" indent="0">
              <a:spcBef>
                <a:spcPts val="1000"/>
              </a:spcBef>
              <a:buNone/>
            </a:pPr>
            <a:r>
              <a:rPr lang="en-US" sz="1600" b="1" dirty="0"/>
              <a:t>Threat </a:t>
            </a:r>
          </a:p>
          <a:p>
            <a:pPr marL="114300" indent="0">
              <a:spcBef>
                <a:spcPts val="1000"/>
              </a:spcBef>
              <a:buNone/>
            </a:pPr>
            <a:r>
              <a:rPr lang="en-US" sz="1600" dirty="0">
                <a:latin typeface="+mj-lt"/>
              </a:rPr>
              <a:t> - exploits a vulnerability and </a:t>
            </a:r>
            <a:r>
              <a:rPr lang="en-US" altLang="en-US" sz="1600" dirty="0">
                <a:latin typeface="+mj-lt"/>
                <a:ea typeface="Trebuchet MS" pitchFamily="34" charset="0"/>
                <a:cs typeface="Trebuchet MS" pitchFamily="34" charset="0"/>
              </a:rPr>
              <a:t>can  potentially harm an information system by  disclosing the information stored on the system, adversely modifying  data, or making the system unavailable</a:t>
            </a:r>
          </a:p>
          <a:p>
            <a:pPr marL="114300" indent="0">
              <a:buNone/>
            </a:pPr>
            <a:endParaRPr lang="en-US" sz="1600" b="1" dirty="0"/>
          </a:p>
          <a:p>
            <a:pPr marL="114300" indent="0">
              <a:buNone/>
            </a:pPr>
            <a:r>
              <a:rPr lang="en-US" sz="1600" b="1" dirty="0"/>
              <a:t>Risk</a:t>
            </a:r>
          </a:p>
          <a:p>
            <a:pPr marL="114300" indent="0">
              <a:buNone/>
            </a:pPr>
            <a:r>
              <a:rPr lang="en-US" sz="1600" dirty="0"/>
              <a:t> - It’s the </a:t>
            </a:r>
            <a:r>
              <a:rPr lang="en-US" sz="1600" i="1" dirty="0"/>
              <a:t>potential</a:t>
            </a:r>
            <a:r>
              <a:rPr lang="en-US" sz="1600" dirty="0"/>
              <a:t> for loss, damage, or destruction of an asset when a threat takes advantage of a vulnerability. Put another way: </a:t>
            </a:r>
          </a:p>
          <a:p>
            <a:pPr marL="114300" indent="0">
              <a:buNone/>
            </a:pPr>
            <a:r>
              <a:rPr lang="en-US" sz="1600" dirty="0"/>
              <a:t>               Threats + Vulnerability = Risk</a:t>
            </a:r>
          </a:p>
          <a:p>
            <a:pPr marL="114300" indent="0">
              <a:buNone/>
            </a:pPr>
            <a:endParaRPr lang="en-US" sz="1600" dirty="0"/>
          </a:p>
          <a:p>
            <a:pPr marL="114300" indent="0">
              <a:buNone/>
            </a:pPr>
            <a:r>
              <a:rPr lang="en-US" sz="1600" dirty="0"/>
              <a:t>A threat represents a potential security harm to an asset. </a:t>
            </a:r>
          </a:p>
          <a:p>
            <a:pPr marL="114300" indent="0">
              <a:buNone/>
            </a:pPr>
            <a:r>
              <a:rPr lang="en-US" sz="1600" dirty="0"/>
              <a:t>An </a:t>
            </a:r>
            <a:r>
              <a:rPr lang="en-US" sz="1600" b="1" dirty="0"/>
              <a:t>attack</a:t>
            </a:r>
            <a:r>
              <a:rPr lang="en-US" sz="1600" dirty="0"/>
              <a:t> is a threat that is carried out (threat action) and, if successful, leads to an undesirable violation of security, or threat consequence. </a:t>
            </a:r>
          </a:p>
        </p:txBody>
      </p:sp>
    </p:spTree>
    <p:extLst>
      <p:ext uri="{BB962C8B-B14F-4D97-AF65-F5344CB8AC3E}">
        <p14:creationId xmlns:p14="http://schemas.microsoft.com/office/powerpoint/2010/main" val="1487106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Security Terminology</a:t>
            </a:r>
          </a:p>
        </p:txBody>
      </p:sp>
      <p:sp>
        <p:nvSpPr>
          <p:cNvPr id="3" name="Text Placeholder 2"/>
          <p:cNvSpPr>
            <a:spLocks noGrp="1"/>
          </p:cNvSpPr>
          <p:nvPr>
            <p:ph type="body" idx="1"/>
          </p:nvPr>
        </p:nvSpPr>
        <p:spPr/>
        <p:txBody>
          <a:bodyPr>
            <a:normAutofit fontScale="92500" lnSpcReduction="10000"/>
          </a:bodyPr>
          <a:lstStyle/>
          <a:p>
            <a:pPr marL="114300" indent="0">
              <a:buNone/>
            </a:pPr>
            <a:r>
              <a:rPr lang="en-US" sz="2000" b="1" dirty="0"/>
              <a:t>Adversary (threat agent):</a:t>
            </a:r>
          </a:p>
          <a:p>
            <a:pPr marL="114300" indent="0">
              <a:buNone/>
            </a:pPr>
            <a:r>
              <a:rPr lang="en-US" sz="2000" b="1" dirty="0"/>
              <a:t> </a:t>
            </a:r>
            <a:r>
              <a:rPr lang="en-US" sz="2000" dirty="0"/>
              <a:t>An entity that attacks, or is a threat to, a system.’</a:t>
            </a:r>
          </a:p>
          <a:p>
            <a:pPr marL="114300" indent="0">
              <a:buNone/>
            </a:pPr>
            <a:endParaRPr lang="en-US" sz="2000" dirty="0"/>
          </a:p>
          <a:p>
            <a:pPr marL="114300" indent="0">
              <a:buNone/>
            </a:pPr>
            <a:r>
              <a:rPr lang="en-US" sz="2000" b="1" dirty="0"/>
              <a:t>Countermeasure:</a:t>
            </a:r>
          </a:p>
          <a:p>
            <a:pPr marL="114300" indent="0">
              <a:buNone/>
            </a:pPr>
            <a:r>
              <a:rPr lang="en-US" sz="2000" b="1" dirty="0"/>
              <a:t> </a:t>
            </a:r>
            <a:r>
              <a:rPr lang="en-US" sz="2000" dirty="0"/>
              <a:t>An action, device, procedure, or technique that reduces a threat, a vulnerability, or an attack by eliminating or preventing it, by minimizing the harm it can cause, or by discovering and reporting it so that corrective action can be taken.</a:t>
            </a:r>
          </a:p>
          <a:p>
            <a:pPr marL="114300" indent="0">
              <a:buNone/>
            </a:pPr>
            <a:endParaRPr lang="en-US" sz="2000" dirty="0"/>
          </a:p>
          <a:p>
            <a:pPr marL="114300" indent="0">
              <a:buNone/>
            </a:pPr>
            <a:r>
              <a:rPr lang="en-US" sz="2000" b="1" dirty="0"/>
              <a:t>Security Policy:</a:t>
            </a:r>
          </a:p>
          <a:p>
            <a:pPr marL="114300" indent="0">
              <a:buNone/>
            </a:pPr>
            <a:r>
              <a:rPr lang="en-US" sz="2000" dirty="0"/>
              <a:t>A set of rules that specify how a system or organization provides security services to protect sensitive and critical system resources.</a:t>
            </a:r>
          </a:p>
          <a:p>
            <a:pPr marL="114300" indent="0">
              <a:buNone/>
            </a:pPr>
            <a:endParaRPr lang="en-US" sz="2000" dirty="0"/>
          </a:p>
          <a:p>
            <a:pPr marL="114300" indent="0">
              <a:buNone/>
            </a:pPr>
            <a:r>
              <a:rPr lang="en-US" sz="2000" b="1" dirty="0"/>
              <a:t>System Resource (Asset):  </a:t>
            </a:r>
            <a:r>
              <a:rPr lang="en-US" sz="2000" dirty="0"/>
              <a:t>Data contained in an information system; or a service provided by a system; or a system capability, such as processing power or </a:t>
            </a:r>
            <a:r>
              <a:rPr lang="en-US" sz="2000"/>
              <a:t>communication bandwidth.</a:t>
            </a:r>
            <a:endParaRPr lang="en-US" sz="2000" dirty="0"/>
          </a:p>
        </p:txBody>
      </p:sp>
    </p:spTree>
    <p:extLst>
      <p:ext uri="{BB962C8B-B14F-4D97-AF65-F5344CB8AC3E}">
        <p14:creationId xmlns:p14="http://schemas.microsoft.com/office/powerpoint/2010/main" val="47243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381000" y="914400"/>
            <a:ext cx="8458200" cy="5410200"/>
          </a:xfrm>
        </p:spPr>
        <p:txBody>
          <a:bodyPr>
            <a:noAutofit/>
          </a:bodyPr>
          <a:lstStyle/>
          <a:p>
            <a:pPr>
              <a:buFont typeface="Wingdings" pitchFamily="2" charset="2"/>
              <a:buChar char="Ø"/>
            </a:pPr>
            <a:r>
              <a:rPr lang="en-US" sz="2400" dirty="0">
                <a:latin typeface="Times New Roman" pitchFamily="18" charset="0"/>
                <a:cs typeface="Times New Roman" pitchFamily="18" charset="0"/>
              </a:rPr>
              <a:t>A cyber attack is an attack launched from one or more computers against another computer, multiple computers or networks.</a:t>
            </a:r>
          </a:p>
          <a:p>
            <a:pPr>
              <a:buFont typeface="Wingdings" pitchFamily="2" charset="2"/>
              <a:buChar char="Ø"/>
            </a:pPr>
            <a:r>
              <a:rPr lang="en-US" sz="2400" dirty="0">
                <a:latin typeface="Times New Roman" pitchFamily="18" charset="0"/>
                <a:cs typeface="Times New Roman" pitchFamily="18" charset="0"/>
              </a:rPr>
              <a:t>It is an attempt by hackers to damage or destroy a computer network or system.</a:t>
            </a:r>
          </a:p>
          <a:p>
            <a:pPr>
              <a:buFont typeface="Wingdings" pitchFamily="2" charset="2"/>
              <a:buChar char="Ø"/>
            </a:pPr>
            <a:r>
              <a:rPr lang="en-US" sz="2400" dirty="0">
                <a:latin typeface="Times New Roman" pitchFamily="18" charset="0"/>
                <a:cs typeface="Times New Roman" pitchFamily="18" charset="0"/>
              </a:rPr>
              <a:t>Those who perform cyber attacks or cyber crime are  called cyber criminals.</a:t>
            </a:r>
          </a:p>
          <a:p>
            <a:pPr>
              <a:buFont typeface="Wingdings" pitchFamily="2" charset="2"/>
              <a:buChar char="Ø"/>
            </a:pPr>
            <a:endParaRPr lang="en-US" sz="2400" dirty="0">
              <a:latin typeface="Times New Roman" pitchFamily="18" charset="0"/>
              <a:cs typeface="Times New Roman" pitchFamily="18" charset="0"/>
            </a:endParaRPr>
          </a:p>
        </p:txBody>
      </p:sp>
      <p:sp>
        <p:nvSpPr>
          <p:cNvPr id="4" name="Title 5"/>
          <p:cNvSpPr txBox="1">
            <a:spLocks/>
          </p:cNvSpPr>
          <p:nvPr/>
        </p:nvSpPr>
        <p:spPr bwMode="auto">
          <a:xfrm>
            <a:off x="-152400" y="270627"/>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800" b="1" noProof="0" dirty="0">
                <a:solidFill>
                  <a:srgbClr val="002060"/>
                </a:solidFill>
              </a:rPr>
              <a:t>What is Cyber Attack</a:t>
            </a:r>
            <a:endParaRPr kumimoji="0" lang="en-US" sz="2800" b="1" i="0" u="none" strike="noStrike" kern="1200" cap="none" spc="0" normalizeH="0" baseline="0" noProof="0" dirty="0">
              <a:ln>
                <a:noFill/>
              </a:ln>
              <a:solidFill>
                <a:srgbClr val="002060"/>
              </a:solidFill>
              <a:effectLst/>
              <a:uLnTx/>
              <a:uFillTx/>
              <a:latin typeface="+mn-lt"/>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707591"/>
            <a:ext cx="7543800" cy="3159232"/>
          </a:xfrm>
          <a:prstGeom prst="rect">
            <a:avLst/>
          </a:prstGeom>
        </p:spPr>
      </p:pic>
    </p:spTree>
    <p:extLst>
      <p:ext uri="{BB962C8B-B14F-4D97-AF65-F5344CB8AC3E}">
        <p14:creationId xmlns:p14="http://schemas.microsoft.com/office/powerpoint/2010/main" val="3179094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 model for computer security</a:t>
            </a:r>
            <a:endParaRPr lang="en-US" dirty="0"/>
          </a:p>
        </p:txBody>
      </p:sp>
      <p:sp>
        <p:nvSpPr>
          <p:cNvPr id="3" name="Text Placeholder 2"/>
          <p:cNvSpPr>
            <a:spLocks noGrp="1"/>
          </p:cNvSpPr>
          <p:nvPr>
            <p:ph type="body" idx="1"/>
          </p:nvPr>
        </p:nvSpPr>
        <p:spPr/>
        <p:txBody>
          <a:bodyPr>
            <a:normAutofit fontScale="92500" lnSpcReduction="20000"/>
          </a:bodyPr>
          <a:lstStyle/>
          <a:p>
            <a:pPr eaLnBrk="1" hangingPunct="1">
              <a:defRPr/>
            </a:pPr>
            <a:r>
              <a:rPr lang="en-US" dirty="0"/>
              <a:t>Systems resources</a:t>
            </a:r>
          </a:p>
          <a:p>
            <a:pPr lvl="1" eaLnBrk="1" hangingPunct="1">
              <a:defRPr/>
            </a:pPr>
            <a:r>
              <a:rPr lang="en-US" dirty="0"/>
              <a:t>Hardware, software (OS, apps), data (users, system, database), communication facilities and network (LAN, bridges, routers, …)</a:t>
            </a:r>
          </a:p>
          <a:p>
            <a:pPr eaLnBrk="1" hangingPunct="1">
              <a:defRPr/>
            </a:pPr>
            <a:r>
              <a:rPr lang="en-US" dirty="0"/>
              <a:t>Our concern: vulnerability of these resources (corrupted, unavailable, leaky)</a:t>
            </a:r>
          </a:p>
          <a:p>
            <a:pPr eaLnBrk="1" hangingPunct="1">
              <a:defRPr/>
            </a:pPr>
            <a:r>
              <a:rPr lang="en-US" dirty="0"/>
              <a:t>Threats exploit vulnerabilities </a:t>
            </a:r>
          </a:p>
          <a:p>
            <a:pPr eaLnBrk="1" hangingPunct="1">
              <a:defRPr/>
            </a:pPr>
            <a:r>
              <a:rPr lang="en-US" dirty="0"/>
              <a:t>Attack is a threat that is accrued out</a:t>
            </a:r>
          </a:p>
          <a:p>
            <a:pPr lvl="1" eaLnBrk="1" hangingPunct="1">
              <a:defRPr/>
            </a:pPr>
            <a:r>
              <a:rPr lang="en-US" dirty="0"/>
              <a:t>Active or passive; from inside or from outside</a:t>
            </a:r>
          </a:p>
          <a:p>
            <a:pPr eaLnBrk="1" hangingPunct="1">
              <a:defRPr/>
            </a:pPr>
            <a:r>
              <a:rPr lang="en-US" dirty="0"/>
              <a:t>Countermeasures: actions taken to prevent, detect, recover and minimize risks</a:t>
            </a:r>
          </a:p>
        </p:txBody>
      </p:sp>
    </p:spTree>
    <p:extLst>
      <p:ext uri="{BB962C8B-B14F-4D97-AF65-F5344CB8AC3E}">
        <p14:creationId xmlns:p14="http://schemas.microsoft.com/office/powerpoint/2010/main" val="384068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concepts and relationships </a:t>
            </a:r>
            <a:endParaRPr lang="en-US" dirty="0"/>
          </a:p>
        </p:txBody>
      </p:sp>
      <p:pic>
        <p:nvPicPr>
          <p:cNvPr id="6" name="Picture 3">
            <a:extLst>
              <a:ext uri="{FF2B5EF4-FFF2-40B4-BE49-F238E27FC236}">
                <a16:creationId xmlns:a16="http://schemas.microsoft.com/office/drawing/2014/main" id="{A65C6CFA-4C9E-437F-A82B-A5DC2D74E2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47800"/>
            <a:ext cx="6182617"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645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381000" y="914400"/>
            <a:ext cx="8458200" cy="5410200"/>
          </a:xfrm>
        </p:spPr>
        <p:txBody>
          <a:bodyPr>
            <a:noAutofit/>
          </a:bodyPr>
          <a:lstStyle/>
          <a:p>
            <a:pPr>
              <a:buFont typeface="Wingdings" pitchFamily="2" charset="2"/>
              <a:buChar char="Ø"/>
            </a:pPr>
            <a:r>
              <a:rPr lang="en-US" sz="2800" dirty="0">
                <a:latin typeface="Times New Roman" pitchFamily="18" charset="0"/>
                <a:cs typeface="Times New Roman" pitchFamily="18" charset="0"/>
              </a:rPr>
              <a:t>Malware </a:t>
            </a:r>
          </a:p>
          <a:p>
            <a:pPr>
              <a:buFont typeface="Wingdings" pitchFamily="2" charset="2"/>
              <a:buChar char="Ø"/>
            </a:pPr>
            <a:r>
              <a:rPr lang="en-US" sz="2800" dirty="0">
                <a:latin typeface="Times New Roman" pitchFamily="18" charset="0"/>
                <a:cs typeface="Times New Roman" pitchFamily="18" charset="0"/>
              </a:rPr>
              <a:t>Phishing</a:t>
            </a:r>
          </a:p>
          <a:p>
            <a:pPr>
              <a:buFont typeface="Wingdings" pitchFamily="2" charset="2"/>
              <a:buChar char="Ø"/>
            </a:pPr>
            <a:r>
              <a:rPr lang="en-US" sz="2800" dirty="0">
                <a:latin typeface="Times New Roman" pitchFamily="18" charset="0"/>
                <a:cs typeface="Times New Roman" pitchFamily="18" charset="0"/>
              </a:rPr>
              <a:t>Man-in-the-middle attack</a:t>
            </a:r>
          </a:p>
          <a:p>
            <a:pPr>
              <a:buFont typeface="Wingdings" pitchFamily="2" charset="2"/>
              <a:buChar char="Ø"/>
            </a:pPr>
            <a:r>
              <a:rPr lang="en-US" sz="2800" dirty="0">
                <a:latin typeface="Times New Roman" pitchFamily="18" charset="0"/>
                <a:cs typeface="Times New Roman" pitchFamily="18" charset="0"/>
              </a:rPr>
              <a:t>Denial-of-service attack</a:t>
            </a:r>
          </a:p>
          <a:p>
            <a:pPr>
              <a:buFont typeface="Wingdings" pitchFamily="2" charset="2"/>
              <a:buChar char="Ø"/>
            </a:pPr>
            <a:r>
              <a:rPr lang="en-US" sz="2800" dirty="0">
                <a:latin typeface="Times New Roman" pitchFamily="18" charset="0"/>
                <a:cs typeface="Times New Roman" pitchFamily="18" charset="0"/>
              </a:rPr>
              <a:t>SQL injection</a:t>
            </a:r>
          </a:p>
          <a:p>
            <a:pPr>
              <a:buFont typeface="Wingdings" pitchFamily="2" charset="2"/>
              <a:buChar char="Ø"/>
            </a:pPr>
            <a:r>
              <a:rPr lang="en-US" sz="2800" dirty="0">
                <a:latin typeface="Times New Roman" pitchFamily="18" charset="0"/>
                <a:cs typeface="Times New Roman" pitchFamily="18" charset="0"/>
              </a:rPr>
              <a:t>Zero-day attack</a:t>
            </a:r>
          </a:p>
        </p:txBody>
      </p:sp>
      <p:sp>
        <p:nvSpPr>
          <p:cNvPr id="4" name="Title 5"/>
          <p:cNvSpPr txBox="1">
            <a:spLocks/>
          </p:cNvSpPr>
          <p:nvPr/>
        </p:nvSpPr>
        <p:spPr bwMode="auto">
          <a:xfrm>
            <a:off x="0" y="20935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Most Common Cyber Attack</a:t>
            </a:r>
          </a:p>
        </p:txBody>
      </p:sp>
    </p:spTree>
    <p:extLst>
      <p:ext uri="{BB962C8B-B14F-4D97-AF65-F5344CB8AC3E}">
        <p14:creationId xmlns:p14="http://schemas.microsoft.com/office/powerpoint/2010/main" val="4180999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0" y="838200"/>
            <a:ext cx="9144000" cy="6019800"/>
          </a:xfrm>
        </p:spPr>
        <p:txBody>
          <a:bodyPr>
            <a:noAutofit/>
          </a:bodyPr>
          <a:lstStyle/>
          <a:p>
            <a:pPr>
              <a:buFont typeface="Wingdings" pitchFamily="2" charset="2"/>
              <a:buChar char="Ø"/>
            </a:pPr>
            <a:r>
              <a:rPr lang="en-IN" sz="2400" b="1" dirty="0">
                <a:latin typeface="Times New Roman" pitchFamily="18" charset="0"/>
                <a:ea typeface="Cambria Math" panose="02040503050406030204" pitchFamily="18" charset="0"/>
                <a:cs typeface="Times New Roman" pitchFamily="18" charset="0"/>
              </a:rPr>
              <a:t>MALWARE is </a:t>
            </a:r>
          </a:p>
          <a:p>
            <a:pPr lvl="1">
              <a:buFont typeface="Wingdings" pitchFamily="2" charset="2"/>
              <a:buChar char="Ø"/>
            </a:pPr>
            <a:r>
              <a:rPr lang="en-IN" sz="2400" dirty="0">
                <a:latin typeface="Times New Roman" pitchFamily="18" charset="0"/>
                <a:ea typeface="Cambria Math" panose="02040503050406030204" pitchFamily="18" charset="0"/>
                <a:cs typeface="Times New Roman" pitchFamily="18" charset="0"/>
              </a:rPr>
              <a:t>Malicious Software.</a:t>
            </a:r>
          </a:p>
          <a:p>
            <a:pPr lvl="1">
              <a:buFont typeface="Wingdings" pitchFamily="2" charset="2"/>
              <a:buChar char="Ø"/>
            </a:pPr>
            <a:r>
              <a:rPr lang="en-IN" sz="2400" dirty="0">
                <a:latin typeface="Times New Roman" pitchFamily="18" charset="0"/>
                <a:ea typeface="Cambria Math" panose="02040503050406030204" pitchFamily="18" charset="0"/>
                <a:cs typeface="Times New Roman" pitchFamily="18" charset="0"/>
              </a:rPr>
              <a:t>Adware, </a:t>
            </a:r>
            <a:r>
              <a:rPr lang="en-IN" sz="2400" dirty="0" err="1">
                <a:latin typeface="Times New Roman" pitchFamily="18" charset="0"/>
                <a:ea typeface="Cambria Math" panose="02040503050406030204" pitchFamily="18" charset="0"/>
                <a:cs typeface="Times New Roman" pitchFamily="18" charset="0"/>
              </a:rPr>
              <a:t>Spyware,Virus,Worm</a:t>
            </a:r>
            <a:r>
              <a:rPr lang="en-IN" sz="2400" dirty="0">
                <a:latin typeface="Times New Roman" pitchFamily="18" charset="0"/>
                <a:ea typeface="Cambria Math" panose="02040503050406030204" pitchFamily="18" charset="0"/>
                <a:cs typeface="Times New Roman" pitchFamily="18" charset="0"/>
              </a:rPr>
              <a:t>, </a:t>
            </a:r>
            <a:r>
              <a:rPr lang="en-IN" sz="2400" dirty="0" err="1">
                <a:latin typeface="Times New Roman" pitchFamily="18" charset="0"/>
                <a:ea typeface="Cambria Math" panose="02040503050406030204" pitchFamily="18" charset="0"/>
                <a:cs typeface="Times New Roman" pitchFamily="18" charset="0"/>
              </a:rPr>
              <a:t>Ransomware</a:t>
            </a:r>
            <a:endParaRPr lang="en-IN" sz="2400" dirty="0">
              <a:latin typeface="Times New Roman" pitchFamily="18" charset="0"/>
              <a:ea typeface="Cambria Math" panose="02040503050406030204" pitchFamily="18" charset="0"/>
              <a:cs typeface="Times New Roman" pitchFamily="18" charset="0"/>
            </a:endParaRPr>
          </a:p>
          <a:p>
            <a:pPr>
              <a:buFont typeface="Wingdings" pitchFamily="2" charset="2"/>
              <a:buChar char="Ø"/>
            </a:pPr>
            <a:r>
              <a:rPr lang="en-IN" sz="2400" b="1" dirty="0">
                <a:latin typeface="Times New Roman" pitchFamily="18" charset="0"/>
                <a:ea typeface="Cambria Math" panose="02040503050406030204" pitchFamily="18" charset="0"/>
                <a:cs typeface="Times New Roman" pitchFamily="18" charset="0"/>
              </a:rPr>
              <a:t>Malware can do</a:t>
            </a:r>
          </a:p>
          <a:p>
            <a:pPr lvl="1" indent="-342900">
              <a:buFont typeface="Wingdings" panose="05000000000000000000" pitchFamily="2" charset="2"/>
              <a:buChar char="§"/>
            </a:pPr>
            <a:r>
              <a:rPr lang="en-US" sz="2000" dirty="0"/>
              <a:t>allow cybercriminals to get into other people’s computers without their permission</a:t>
            </a:r>
          </a:p>
          <a:p>
            <a:pPr lvl="1" indent="-342900">
              <a:buFont typeface="Wingdings" panose="05000000000000000000" pitchFamily="2" charset="2"/>
              <a:buChar char="§"/>
            </a:pPr>
            <a:r>
              <a:rPr lang="en-IN" sz="2000" dirty="0">
                <a:latin typeface="Times New Roman" pitchFamily="18" charset="0"/>
                <a:ea typeface="Cambria Math" panose="02040503050406030204" pitchFamily="18" charset="0"/>
                <a:cs typeface="Times New Roman" pitchFamily="18" charset="0"/>
              </a:rPr>
              <a:t>steal personal information</a:t>
            </a:r>
          </a:p>
          <a:p>
            <a:pPr lvl="1" indent="-342900">
              <a:buFont typeface="Wingdings" panose="05000000000000000000" pitchFamily="2" charset="2"/>
              <a:buChar char="§"/>
            </a:pPr>
            <a:r>
              <a:rPr lang="en-IN" sz="2000" dirty="0">
                <a:latin typeface="Times New Roman" pitchFamily="18" charset="0"/>
                <a:ea typeface="Cambria Math" panose="02040503050406030204" pitchFamily="18" charset="0"/>
                <a:cs typeface="Times New Roman" pitchFamily="18" charset="0"/>
              </a:rPr>
              <a:t>delete files</a:t>
            </a:r>
          </a:p>
          <a:p>
            <a:pPr lvl="1" indent="-342900">
              <a:buFont typeface="Wingdings" panose="05000000000000000000" pitchFamily="2" charset="2"/>
              <a:buChar char="§"/>
            </a:pPr>
            <a:r>
              <a:rPr lang="en-IN" sz="2000" dirty="0">
                <a:latin typeface="Times New Roman" pitchFamily="18" charset="0"/>
                <a:ea typeface="Cambria Math" panose="02040503050406030204" pitchFamily="18" charset="0"/>
                <a:cs typeface="Times New Roman" pitchFamily="18" charset="0"/>
              </a:rPr>
              <a:t>steal software serial numbers</a:t>
            </a:r>
          </a:p>
          <a:p>
            <a:pPr>
              <a:buFont typeface="Wingdings" pitchFamily="2" charset="2"/>
              <a:buChar char="Ø"/>
            </a:pPr>
            <a:r>
              <a:rPr lang="en-US" sz="2400" dirty="0"/>
              <a:t>According to AV-Test in March 2017,the total number of malwares is increasing exponentially since 2008.</a:t>
            </a:r>
          </a:p>
          <a:p>
            <a:pPr>
              <a:buFont typeface="Wingdings" pitchFamily="2" charset="2"/>
              <a:buChar char="Ø"/>
            </a:pPr>
            <a:r>
              <a:rPr lang="en-US" sz="2400" dirty="0"/>
              <a:t> Due to such increasing ,it is necessary to detect these files before they harm</a:t>
            </a:r>
          </a:p>
        </p:txBody>
      </p:sp>
      <p:sp>
        <p:nvSpPr>
          <p:cNvPr id="4" name="Title 5"/>
          <p:cNvSpPr txBox="1">
            <a:spLocks/>
          </p:cNvSpPr>
          <p:nvPr/>
        </p:nvSpPr>
        <p:spPr bwMode="auto">
          <a:xfrm>
            <a:off x="0" y="2286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800" b="1" noProof="0" dirty="0">
                <a:solidFill>
                  <a:srgbClr val="002060"/>
                </a:solidFill>
              </a:rPr>
              <a:t>Malware</a:t>
            </a:r>
            <a:endParaRPr kumimoji="0" lang="en-US" sz="2800" b="1" i="0" u="none" strike="noStrike" kern="1200" cap="none" spc="0" normalizeH="0" baseline="0" noProof="0" dirty="0">
              <a:ln>
                <a:noFill/>
              </a:ln>
              <a:solidFill>
                <a:srgbClr val="002060"/>
              </a:solidFill>
              <a:effectLst/>
              <a:uLnTx/>
              <a:uFillTx/>
              <a:latin typeface="+mn-lt"/>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914401"/>
            <a:ext cx="2677042" cy="1752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p:txBody>
          <a:bodyPr>
            <a:normAutofit/>
          </a:bodyPr>
          <a:lstStyle/>
          <a:p>
            <a:r>
              <a:rPr lang="en-US" sz="2000" dirty="0"/>
              <a:t>In a phishing attack, an attacker may send you an email that appears to be from someone you trust, like your boss or a company you do business with. The email will seem legitimate, and it will have some urgency to it (e.g. fraudulent activity has been detected on your account). In the email, there will be an attachment to open or a link to click. Upon opening the malicious attachment, you’ll thereby install malware in your computer. If you click the link, it may send you to a legitimate-looking website that asks for you to log in to access an important file—except the website is actually a trap used to capture your credentials when you try to log 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4572042"/>
            <a:ext cx="3609974" cy="2000249"/>
          </a:xfrm>
          <a:prstGeom prst="rect">
            <a:avLst/>
          </a:prstGeom>
        </p:spPr>
      </p:pic>
    </p:spTree>
    <p:extLst>
      <p:ext uri="{BB962C8B-B14F-4D97-AF65-F5344CB8AC3E}">
        <p14:creationId xmlns:p14="http://schemas.microsoft.com/office/powerpoint/2010/main" val="1596847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Man-in-the-middle Attack</a:t>
            </a:r>
          </a:p>
        </p:txBody>
      </p:sp>
      <p:sp>
        <p:nvSpPr>
          <p:cNvPr id="3" name="Content Placeholder 2"/>
          <p:cNvSpPr>
            <a:spLocks noGrp="1"/>
          </p:cNvSpPr>
          <p:nvPr>
            <p:ph idx="1"/>
          </p:nvPr>
        </p:nvSpPr>
        <p:spPr>
          <a:xfrm>
            <a:off x="457200" y="1600200"/>
            <a:ext cx="7772400" cy="5029200"/>
          </a:xfrm>
        </p:spPr>
        <p:txBody>
          <a:bodyPr>
            <a:normAutofit/>
          </a:bodyPr>
          <a:lstStyle/>
          <a:p>
            <a:r>
              <a:rPr lang="en-US" sz="2400" dirty="0">
                <a:latin typeface="Times New Roman" panose="02020603050405020304" pitchFamily="18" charset="0"/>
                <a:cs typeface="Times New Roman" panose="02020603050405020304" pitchFamily="18" charset="0"/>
              </a:rPr>
              <a:t>A man-in-the-middle attack is a type of </a:t>
            </a:r>
            <a:r>
              <a:rPr lang="en-US" sz="2400" dirty="0" err="1">
                <a:latin typeface="Times New Roman" panose="02020603050405020304" pitchFamily="18" charset="0"/>
                <a:cs typeface="Times New Roman" panose="02020603050405020304" pitchFamily="18" charset="0"/>
              </a:rPr>
              <a:t>cyberattack</a:t>
            </a:r>
            <a:r>
              <a:rPr lang="en-US" sz="2400" dirty="0">
                <a:latin typeface="Times New Roman" panose="02020603050405020304" pitchFamily="18" charset="0"/>
                <a:cs typeface="Times New Roman" panose="02020603050405020304" pitchFamily="18" charset="0"/>
              </a:rPr>
              <a:t> where a malicious actor inserts him/herself into a  conversation between two parties, impersonates both parties and gains access to information that the two  parties were trying to send to each other. A man-in-the-middle attack allows a malicious actor to intercept, send and receive data meant for someone else, or not meant to be sent at all, without either outside party knowing until it is too late. </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21" y="4712419"/>
            <a:ext cx="4149743" cy="1941846"/>
          </a:xfrm>
          <a:prstGeom prst="rect">
            <a:avLst/>
          </a:prstGeom>
        </p:spPr>
      </p:pic>
    </p:spTree>
    <p:extLst>
      <p:ext uri="{BB962C8B-B14F-4D97-AF65-F5344CB8AC3E}">
        <p14:creationId xmlns:p14="http://schemas.microsoft.com/office/powerpoint/2010/main" val="1117375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Attack</a:t>
            </a:r>
          </a:p>
        </p:txBody>
      </p:sp>
      <p:sp>
        <p:nvSpPr>
          <p:cNvPr id="3" name="Content Placeholder 2"/>
          <p:cNvSpPr>
            <a:spLocks noGrp="1"/>
          </p:cNvSpPr>
          <p:nvPr>
            <p:ph idx="1"/>
          </p:nvPr>
        </p:nvSpPr>
        <p:spPr>
          <a:xfrm>
            <a:off x="457200" y="1295400"/>
            <a:ext cx="8229600" cy="4525963"/>
          </a:xfrm>
        </p:spPr>
        <p:txBody>
          <a:bodyPr>
            <a:normAutofit fontScale="92500"/>
          </a:bodyPr>
          <a:lstStyle/>
          <a:p>
            <a:r>
              <a:rPr lang="en-US" sz="2600" dirty="0">
                <a:latin typeface="Times New Roman" panose="02020603050405020304" pitchFamily="18" charset="0"/>
                <a:cs typeface="Times New Roman" panose="02020603050405020304" pitchFamily="18" charset="0"/>
              </a:rPr>
              <a:t>A Denial of Service (</a:t>
            </a:r>
            <a:r>
              <a:rPr lang="en-US" sz="2600" dirty="0" err="1">
                <a:latin typeface="Times New Roman" panose="02020603050405020304" pitchFamily="18" charset="0"/>
                <a:cs typeface="Times New Roman" panose="02020603050405020304" pitchFamily="18" charset="0"/>
              </a:rPr>
              <a:t>DoS</a:t>
            </a:r>
            <a:r>
              <a:rPr lang="en-US" sz="2600" dirty="0">
                <a:latin typeface="Times New Roman" panose="02020603050405020304" pitchFamily="18" charset="0"/>
                <a:cs typeface="Times New Roman" panose="02020603050405020304" pitchFamily="18" charset="0"/>
              </a:rPr>
              <a:t>) attack, consists of sending a large amount of internet traffic towards a server which hosts a website to stop somebody or anybody from accessing it. </a:t>
            </a:r>
          </a:p>
          <a:p>
            <a:pPr fontAlgn="base"/>
            <a:r>
              <a:rPr lang="en-US" sz="2600" dirty="0">
                <a:latin typeface="Times New Roman" panose="02020603050405020304" pitchFamily="18" charset="0"/>
                <a:cs typeface="Times New Roman" panose="02020603050405020304" pitchFamily="18" charset="0"/>
              </a:rPr>
              <a:t>As a result, the server is unable to fulfill legitimate requests. </a:t>
            </a:r>
          </a:p>
          <a:p>
            <a:pPr fontAlgn="base"/>
            <a:r>
              <a:rPr lang="en-US" sz="2600" dirty="0">
                <a:latin typeface="Times New Roman" panose="02020603050405020304" pitchFamily="18" charset="0"/>
                <a:cs typeface="Times New Roman" panose="02020603050405020304" pitchFamily="18" charset="0"/>
              </a:rPr>
              <a:t>A </a:t>
            </a:r>
            <a:r>
              <a:rPr lang="en-US" sz="2600" b="1" dirty="0">
                <a:latin typeface="Times New Roman" panose="02020603050405020304" pitchFamily="18" charset="0"/>
                <a:cs typeface="Times New Roman" panose="02020603050405020304" pitchFamily="18" charset="0"/>
                <a:hlinkClick r:id="rId2"/>
              </a:rPr>
              <a:t>distributed denial of service (</a:t>
            </a:r>
            <a:r>
              <a:rPr lang="en-US" sz="2600" b="1" dirty="0" err="1">
                <a:latin typeface="Times New Roman" panose="02020603050405020304" pitchFamily="18" charset="0"/>
                <a:cs typeface="Times New Roman" panose="02020603050405020304" pitchFamily="18" charset="0"/>
                <a:hlinkClick r:id="rId2"/>
              </a:rPr>
              <a:t>DDoS</a:t>
            </a:r>
            <a:r>
              <a:rPr lang="en-US" sz="2600" b="1" dirty="0">
                <a:latin typeface="Times New Roman" panose="02020603050405020304" pitchFamily="18" charset="0"/>
                <a:cs typeface="Times New Roman" panose="02020603050405020304" pitchFamily="18" charset="0"/>
                <a:hlinkClick r:id="rId2"/>
              </a:rPr>
              <a:t>)</a:t>
            </a:r>
            <a:r>
              <a:rPr lang="en-US" sz="2600" dirty="0">
                <a:latin typeface="Times New Roman" panose="02020603050405020304" pitchFamily="18" charset="0"/>
                <a:cs typeface="Times New Roman" panose="02020603050405020304" pitchFamily="18" charset="0"/>
              </a:rPr>
              <a:t> attack uses an army of computers, usually compromised by malware and under the control of cybercriminals, to funnel the traffic towards the targets.</a:t>
            </a:r>
          </a:p>
          <a:p>
            <a:pPr marL="0" indent="0">
              <a:buNone/>
            </a:pPr>
            <a:br>
              <a:rPr lang="en-US"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267200"/>
            <a:ext cx="4419600" cy="2286000"/>
          </a:xfrm>
          <a:prstGeom prst="rect">
            <a:avLst/>
          </a:prstGeom>
        </p:spPr>
      </p:pic>
    </p:spTree>
    <p:extLst>
      <p:ext uri="{BB962C8B-B14F-4D97-AF65-F5344CB8AC3E}">
        <p14:creationId xmlns:p14="http://schemas.microsoft.com/office/powerpoint/2010/main" val="490548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yberSecurity_Shwab_3">
  <a:themeElements>
    <a:clrScheme name="Custom 7">
      <a:dk1>
        <a:sysClr val="windowText" lastClr="000000"/>
      </a:dk1>
      <a:lt1>
        <a:sysClr val="window" lastClr="FFFFFF"/>
      </a:lt1>
      <a:dk2>
        <a:srgbClr val="1F497D"/>
      </a:dk2>
      <a:lt2>
        <a:srgbClr val="EEECE1"/>
      </a:lt2>
      <a:accent1>
        <a:srgbClr val="404040"/>
      </a:accent1>
      <a:accent2>
        <a:srgbClr val="C66940"/>
      </a:accent2>
      <a:accent3>
        <a:srgbClr val="B1A339"/>
      </a:accent3>
      <a:accent4>
        <a:srgbClr val="785A92"/>
      </a:accent4>
      <a:accent5>
        <a:srgbClr val="225C67"/>
      </a:accent5>
      <a:accent6>
        <a:srgbClr val="3053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noAutofit/>
      </a:bodyPr>
      <a:lstStyle>
        <a:defPPr marL="0" marR="0" indent="0" defTabSz="914400" rtl="0" eaLnBrk="1" fontAlgn="base" latinLnBrk="0" hangingPunct="1">
          <a:lnSpc>
            <a:spcPct val="90000"/>
          </a:lnSpc>
          <a:spcBef>
            <a:spcPct val="0"/>
          </a:spcBef>
          <a:spcAft>
            <a:spcPct val="0"/>
          </a:spcAft>
          <a:buClrTx/>
          <a:buSzTx/>
          <a:buFontTx/>
          <a:buNone/>
          <a:tabLst/>
          <a:defRPr kumimoji="0" b="1" u="none" strike="noStrike" kern="0" cap="none" spc="0" normalizeH="0" baseline="0" noProof="0" dirty="0" smtClean="0">
            <a:ln>
              <a:noFill/>
            </a:ln>
            <a:solidFill>
              <a:schemeClr val="bg2">
                <a:lumMod val="50000"/>
              </a:schemeClr>
            </a:solidFill>
            <a:effectLst/>
            <a:uLnTx/>
            <a:uFillTx/>
            <a:latin typeface="Helvetica"/>
            <a:ea typeface="+mj-ea"/>
            <a:cs typeface="Helvetica"/>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26058"/>
        </a:dk1>
        <a:lt1>
          <a:srgbClr val="FFFFFF"/>
        </a:lt1>
        <a:dk2>
          <a:srgbClr val="005CB3"/>
        </a:dk2>
        <a:lt2>
          <a:srgbClr val="B3B3B3"/>
        </a:lt2>
        <a:accent1>
          <a:srgbClr val="00A0DF"/>
        </a:accent1>
        <a:accent2>
          <a:srgbClr val="A2AD00"/>
        </a:accent2>
        <a:accent3>
          <a:srgbClr val="FFFFFF"/>
        </a:accent3>
        <a:accent4>
          <a:srgbClr val="6E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
      <a:clrScheme name="Default Design 14">
        <a:dk1>
          <a:srgbClr val="676058"/>
        </a:dk1>
        <a:lt1>
          <a:srgbClr val="FFFFFF"/>
        </a:lt1>
        <a:dk2>
          <a:srgbClr val="005CB3"/>
        </a:dk2>
        <a:lt2>
          <a:srgbClr val="B3B3B3"/>
        </a:lt2>
        <a:accent1>
          <a:srgbClr val="00A0DF"/>
        </a:accent1>
        <a:accent2>
          <a:srgbClr val="A2AD00"/>
        </a:accent2>
        <a:accent3>
          <a:srgbClr val="FFFFFF"/>
        </a:accent3>
        <a:accent4>
          <a:srgbClr val="57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2202</TotalTime>
  <Words>3071</Words>
  <Application>Microsoft Office PowerPoint</Application>
  <PresentationFormat>On-screen Show (4:3)</PresentationFormat>
  <Paragraphs>248</Paragraphs>
  <Slides>41</Slides>
  <Notes>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41</vt:i4>
      </vt:variant>
    </vt:vector>
  </HeadingPairs>
  <TitlesOfParts>
    <vt:vector size="53" baseType="lpstr">
      <vt:lpstr>Arial</vt:lpstr>
      <vt:lpstr>Calibri</vt:lpstr>
      <vt:lpstr>Carlito</vt:lpstr>
      <vt:lpstr>Helvetica</vt:lpstr>
      <vt:lpstr>Helvetica Light</vt:lpstr>
      <vt:lpstr>Times New Roman</vt:lpstr>
      <vt:lpstr>Trebuchet MS</vt:lpstr>
      <vt:lpstr>Wingdings</vt:lpstr>
      <vt:lpstr>Office Theme</vt:lpstr>
      <vt:lpstr>CyberSecurity_Shwab_3</vt:lpstr>
      <vt:lpstr>1_Office Theme</vt:lpstr>
      <vt:lpstr>2_Office Theme</vt:lpstr>
      <vt:lpstr>PowerPoint Presentation</vt:lpstr>
      <vt:lpstr>What is Cyber Security</vt:lpstr>
      <vt:lpstr>Abstract</vt:lpstr>
      <vt:lpstr>Abstract</vt:lpstr>
      <vt:lpstr>Abstract</vt:lpstr>
      <vt:lpstr>Abstract</vt:lpstr>
      <vt:lpstr>Phishing</vt:lpstr>
      <vt:lpstr>Man-in-the-middle Attack</vt:lpstr>
      <vt:lpstr>Denial-of-service Attack</vt:lpstr>
      <vt:lpstr>SQL Injection Attack</vt:lpstr>
      <vt:lpstr>PowerPoint Presentation</vt:lpstr>
      <vt:lpstr>Abstract</vt:lpstr>
      <vt:lpstr>Abstract</vt:lpstr>
      <vt:lpstr>Abstract</vt:lpstr>
      <vt:lpstr>PowerPoint Presentation</vt:lpstr>
      <vt:lpstr>Social Engineer</vt:lpstr>
      <vt:lpstr>Spear-Phisher</vt:lpstr>
      <vt:lpstr>PowerPoint Presentation</vt:lpstr>
      <vt:lpstr>Rouge Employee</vt:lpstr>
      <vt:lpstr>Ransom Artist</vt:lpstr>
      <vt:lpstr>Hacker</vt:lpstr>
      <vt:lpstr>Types of Hacker</vt:lpstr>
      <vt:lpstr>Black hat Hacker</vt:lpstr>
      <vt:lpstr>White hat hacker</vt:lpstr>
      <vt:lpstr>Grey hat Hacker</vt:lpstr>
      <vt:lpstr>                       System Hacking</vt:lpstr>
      <vt:lpstr>PowerPoint Presentation</vt:lpstr>
      <vt:lpstr>What is Security?</vt:lpstr>
      <vt:lpstr> What is a Secure System? (CIA Triad) </vt:lpstr>
      <vt:lpstr>Example of CIA Triad</vt:lpstr>
      <vt:lpstr>Levels of security breach impact</vt:lpstr>
      <vt:lpstr>Confidentiality </vt:lpstr>
      <vt:lpstr>Confidentiality</vt:lpstr>
      <vt:lpstr>Integrity </vt:lpstr>
      <vt:lpstr>Integrity</vt:lpstr>
      <vt:lpstr>Availability </vt:lpstr>
      <vt:lpstr>Availability</vt:lpstr>
      <vt:lpstr>Computer Security Terminology</vt:lpstr>
      <vt:lpstr>Computer Security Terminology</vt:lpstr>
      <vt:lpstr>A model for computer security</vt:lpstr>
      <vt:lpstr>Security concepts and relationships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parallel homomorphic encryption in secure cloud storage.</dc:title>
  <dc:creator>KAMALAKANTA</dc:creator>
  <cp:lastModifiedBy>NIKHIL TRIPATHI</cp:lastModifiedBy>
  <cp:revision>302</cp:revision>
  <dcterms:created xsi:type="dcterms:W3CDTF">2006-08-16T00:00:00Z</dcterms:created>
  <dcterms:modified xsi:type="dcterms:W3CDTF">2022-08-18T07:51:57Z</dcterms:modified>
</cp:coreProperties>
</file>